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2"/>
  </p:notesMasterIdLst>
  <p:handoutMasterIdLst>
    <p:handoutMasterId r:id="rId43"/>
  </p:handoutMasterIdLst>
  <p:sldIdLst>
    <p:sldId id="261" r:id="rId2"/>
    <p:sldId id="314" r:id="rId3"/>
    <p:sldId id="257" r:id="rId4"/>
    <p:sldId id="274" r:id="rId5"/>
    <p:sldId id="273" r:id="rId6"/>
    <p:sldId id="277" r:id="rId7"/>
    <p:sldId id="275" r:id="rId8"/>
    <p:sldId id="315" r:id="rId9"/>
    <p:sldId id="316" r:id="rId10"/>
    <p:sldId id="276" r:id="rId11"/>
    <p:sldId id="323" r:id="rId12"/>
    <p:sldId id="278" r:id="rId13"/>
    <p:sldId id="291" r:id="rId14"/>
    <p:sldId id="313" r:id="rId15"/>
    <p:sldId id="303" r:id="rId16"/>
    <p:sldId id="312" r:id="rId17"/>
    <p:sldId id="279" r:id="rId18"/>
    <p:sldId id="280" r:id="rId19"/>
    <p:sldId id="285" r:id="rId20"/>
    <p:sldId id="266" r:id="rId21"/>
    <p:sldId id="284" r:id="rId22"/>
    <p:sldId id="292" r:id="rId23"/>
    <p:sldId id="293" r:id="rId24"/>
    <p:sldId id="321" r:id="rId25"/>
    <p:sldId id="317" r:id="rId26"/>
    <p:sldId id="318" r:id="rId27"/>
    <p:sldId id="319" r:id="rId28"/>
    <p:sldId id="322" r:id="rId29"/>
    <p:sldId id="290" r:id="rId30"/>
    <p:sldId id="294" r:id="rId31"/>
    <p:sldId id="302" r:id="rId32"/>
    <p:sldId id="295" r:id="rId33"/>
    <p:sldId id="298" r:id="rId34"/>
    <p:sldId id="301" r:id="rId35"/>
    <p:sldId id="299" r:id="rId36"/>
    <p:sldId id="281" r:id="rId37"/>
    <p:sldId id="282" r:id="rId38"/>
    <p:sldId id="320" r:id="rId39"/>
    <p:sldId id="283" r:id="rId40"/>
    <p:sldId id="268" r:id="rId41"/>
  </p:sldIdLst>
  <p:sldSz cx="12192000" cy="6858000"/>
  <p:notesSz cx="6858000" cy="9144000"/>
  <p:defaultTextStyle>
    <a:defPPr rtl="0"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5E8D4"/>
    <a:srgbClr val="DDEAEB"/>
    <a:srgbClr val="6EDF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BC89EF96-8CEA-46FF-86C4-4CE0E760980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577" autoAdjust="0"/>
    <p:restoredTop sz="94706" autoAdjust="0"/>
  </p:normalViewPr>
  <p:slideViewPr>
    <p:cSldViewPr snapToGrid="0">
      <p:cViewPr varScale="1">
        <p:scale>
          <a:sx n="69" d="100"/>
          <a:sy n="69" d="100"/>
        </p:scale>
        <p:origin x="595" y="125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2" d="100"/>
          <a:sy n="72" d="100"/>
        </p:scale>
        <p:origin x="4146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EB88B9B7-6BD6-4242-A4F6-224583E9BB18}" type="datetime1">
              <a:rPr lang="pt-BR" smtClean="0"/>
              <a:t>18/09/2019</a:t>
            </a:fld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dirty="0"/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1604A0D4-B89B-4ADD-AF9E-38636B40EE4E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4738915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noProof="0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DD84F729-B429-487C-A996-6CE0DFB53855}" type="datetime1">
              <a:rPr lang="pt-BR" noProof="0" smtClean="0"/>
              <a:t>18/09/2019</a:t>
            </a:fld>
            <a:endParaRPr lang="pt-BR" noProof="0" dirty="0"/>
          </a:p>
        </p:txBody>
      </p:sp>
      <p:sp>
        <p:nvSpPr>
          <p:cNvPr id="4" name="Espaço reservado para 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BR" noProof="0" dirty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 noProof="0" dirty="0"/>
              <a:t>Clique para editar o texto Mestre</a:t>
            </a:r>
          </a:p>
          <a:p>
            <a:pPr lvl="1" rtl="0"/>
            <a:r>
              <a:rPr lang="pt-BR" noProof="0" dirty="0"/>
              <a:t>Segundo nível</a:t>
            </a:r>
          </a:p>
          <a:p>
            <a:pPr lvl="2" rtl="0"/>
            <a:r>
              <a:rPr lang="pt-BR" noProof="0" dirty="0"/>
              <a:t>Terceiro nível</a:t>
            </a:r>
          </a:p>
          <a:p>
            <a:pPr lvl="3" rtl="0"/>
            <a:r>
              <a:rPr lang="pt-BR" noProof="0" dirty="0"/>
              <a:t>Quarto nível</a:t>
            </a:r>
          </a:p>
          <a:p>
            <a:pPr lvl="4" rtl="0"/>
            <a:r>
              <a:rPr lang="pt-BR" noProof="0" dirty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noProof="0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2869989-EB00-4EE7-BCB5-25BDC5BB29F8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19363614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pt-BR" smtClean="0"/>
              <a:t>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619785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pt-BR" smtClean="0"/>
              <a:t>39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704651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pt-BR" smtClean="0"/>
              <a:t>40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936828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2869989-EB00-4EE7-BCB5-25BDC5BB29F8}" type="slidenum">
              <a:rPr lang="pt-BR" smtClean="0"/>
              <a:t>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803039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pt-BR" smtClean="0"/>
              <a:t>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166029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pt-BR" smtClean="0"/>
              <a:t>19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30682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pt-BR" smtClean="0"/>
              <a:t>20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096104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pt-BR" smtClean="0"/>
              <a:t>21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181329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pt-BR" smtClean="0"/>
              <a:t>36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653536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pt-BR" smtClean="0"/>
              <a:t>37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840860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pt-BR" smtClean="0"/>
              <a:t>38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840860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o 4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6" name="Conector reto 5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Conector reto 6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ector reto 8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ector reto 9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ector reto 10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ector reto 11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ector reto 12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ector reto 13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ector reto 14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ector reto 15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ector reto 16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ector reto 17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ector reto 18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ector reto 19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ector reto 20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ector reto 21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" name="Grupo 22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1" name="Conector reto 40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Conector reto 41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Conector reto 42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Conector reto 43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Conector reto 44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6" name="Grupo 45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2" name="Conector reto 51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Conector reto 52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Conector reto 53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Conector reto 54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Conector reto 55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7" name="Conector reto 46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Conector reto 47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Conector reto 48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Conector reto 49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Conector reto 50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Grupo 23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5" name="Conector reto 24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Conector reto 25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Conector reto 26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Conector reto 27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Conector reto 28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0" name="Grupo 29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6" name="Conector reto 35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Conector reto 36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Conector reto 37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Conector reto 38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Conector reto 39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1" name="Conector reto 30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Conector reto 31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Conector reto 32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Conector reto 33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Conector reto 34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293845" y="1909346"/>
            <a:ext cx="9604310" cy="3383280"/>
          </a:xfrm>
        </p:spPr>
        <p:txBody>
          <a:bodyPr rtlCol="0" anchor="b">
            <a:normAutofit/>
          </a:bodyPr>
          <a:lstStyle>
            <a:lvl1pPr algn="l">
              <a:lnSpc>
                <a:spcPct val="76000"/>
              </a:lnSpc>
              <a:defRPr sz="8000" cap="none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293845" y="5432564"/>
            <a:ext cx="9604310" cy="457200"/>
          </a:xfrm>
        </p:spPr>
        <p:txBody>
          <a:bodyPr rtlCol="0">
            <a:normAutofit/>
          </a:bodyPr>
          <a:lstStyle>
            <a:lvl1pPr marL="0" indent="0" algn="l">
              <a:spcBef>
                <a:spcPts val="0"/>
              </a:spcBef>
              <a:buNone/>
              <a:defRPr sz="20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 noProof="0"/>
              <a:t>Clique para editar o estilo do subtítulo mestre</a:t>
            </a:r>
            <a:endParaRPr lang="pt-BR" noProof="0" dirty="0"/>
          </a:p>
        </p:txBody>
      </p:sp>
      <p:cxnSp>
        <p:nvCxnSpPr>
          <p:cNvPr id="58" name="Conector reto 57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C0FA058-471D-4FFB-8372-3559F7C86DB7}" type="datetime1">
              <a:rPr lang="pt-BR" noProof="0" smtClean="0"/>
              <a:t>18/09/2019</a:t>
            </a:fld>
            <a:endParaRPr lang="pt-BR" noProof="0" dirty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9209314" y="489856"/>
            <a:ext cx="1687286" cy="5301343"/>
          </a:xfrm>
        </p:spPr>
        <p:txBody>
          <a:bodyPr vert="eaVert"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1295399" y="489856"/>
            <a:ext cx="7587344" cy="5301343"/>
          </a:xfrm>
        </p:spPr>
        <p:txBody>
          <a:bodyPr vert="eaVert"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6D57174-64C5-4919-8608-FF00C64CBE00}" type="datetime1">
              <a:rPr lang="pt-BR" noProof="0" smtClean="0"/>
              <a:t>18/09/2019</a:t>
            </a:fld>
            <a:endParaRPr lang="pt-BR" noProof="0" dirty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D6DCBA4-C353-47EC-8241-18A0DA3A5C1B}" type="datetime1">
              <a:rPr lang="pt-BR" noProof="0" smtClean="0"/>
              <a:t>18/09/2019</a:t>
            </a:fld>
            <a:endParaRPr lang="pt-BR" noProof="0" dirty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ção">
    <p:bg>
      <p:bgPr>
        <a:gradFill flip="none" rotWithShape="1">
          <a:gsLst>
            <a:gs pos="0">
              <a:schemeClr val="accent1"/>
            </a:gs>
            <a:gs pos="97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o 6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8" name="Conector reto 7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ector reto 8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ector reto 9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ector reto 10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ector reto 11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ector reto 12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ector reto 13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ector reto 14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ector reto 15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ector reto 16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ector reto 17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ector reto 18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ector reto 19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ector reto 20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ector reto 21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ector reto 22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Grupo 23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2" name="Conector reto 41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Conector reto 42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Conector reto 43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Conector reto 44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Conector reto 45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7" name="Grupo 46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3" name="Conector reto 52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Conector reto 53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Conector reto 54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Conector reto 55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Conector reto 56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8" name="Conector reto 47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Conector reto 48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Conector reto 49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Conector reto 50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Conector reto 51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Grupo 24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6" name="Conector reto 2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Conector reto 2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Conector reto 2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Conector reto 2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Conector reto 29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1" name="Grupo 3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7" name="Conector reto 3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Conector reto 3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Conector reto 3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Conector reto 3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Conector reto 4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2" name="Conector reto 3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Conector reto 3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Conector reto 3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Conector reto 3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Conector reto 3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95400" y="2541573"/>
            <a:ext cx="9601200" cy="2743200"/>
          </a:xfrm>
        </p:spPr>
        <p:txBody>
          <a:bodyPr rtlCol="0" anchor="b">
            <a:normAutofit/>
          </a:bodyPr>
          <a:lstStyle>
            <a:lvl1pPr>
              <a:lnSpc>
                <a:spcPct val="85000"/>
              </a:lnSpc>
              <a:defRPr sz="6000" cap="none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295400" y="5431536"/>
            <a:ext cx="9601200" cy="457200"/>
          </a:xfrm>
        </p:spPr>
        <p:txBody>
          <a:bodyPr rtlCol="0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cxnSp>
        <p:nvCxnSpPr>
          <p:cNvPr id="58" name="Conector reto 57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67780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i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1295400" y="1981199"/>
            <a:ext cx="4572000" cy="3810001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324600" y="1981199"/>
            <a:ext cx="4572000" cy="3810001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0051742-82EB-42D7-BB6E-B395D51B875F}" type="datetime1">
              <a:rPr lang="pt-BR" noProof="0" smtClean="0"/>
              <a:t>18/09/2019</a:t>
            </a:fld>
            <a:endParaRPr lang="pt-BR" noProof="0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4572000" cy="6413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1295400" y="2503713"/>
            <a:ext cx="4572000" cy="3287487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324600" y="1818322"/>
            <a:ext cx="4572000" cy="6413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324600" y="2503713"/>
            <a:ext cx="4572000" cy="3287487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F844F69-8BBE-4C0B-965F-D17F50C8E650}" type="datetime1">
              <a:rPr lang="pt-BR" noProof="0" smtClean="0"/>
              <a:t>18/09/2019</a:t>
            </a:fld>
            <a:endParaRPr lang="pt-BR" noProof="0" dirty="0"/>
          </a:p>
        </p:txBody>
      </p:sp>
      <p:sp>
        <p:nvSpPr>
          <p:cNvPr id="9" name="Espaço reservado para o número do slid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8B90ADF-DE55-4142-8D04-EBD4B8F74FFD}" type="datetime1">
              <a:rPr lang="pt-BR" noProof="0" smtClean="0"/>
              <a:t>18/09/2019</a:t>
            </a:fld>
            <a:endParaRPr lang="pt-BR" noProof="0" dirty="0"/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Grupo 160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162" name="Conector reto 161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Conector reto 162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Conector reto 163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ector reto 164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ector reto 165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ector reto 166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ector reto 167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onector reto 168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onector reto 169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ector reto 170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ector reto 171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ector reto 172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ector reto 173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ector reto 174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ector reto 175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ector reto 176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8" name="Grupo 177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196" name="Conector reto 19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Conector reto 19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Conector reto 19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Conector reto 19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Conector reto 199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1" name="Grupo 20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207" name="Conector reto 20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8" name="Conector reto 20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9" name="Conector reto 20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0" name="Conector reto 20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1" name="Conector reto 21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02" name="Conector reto 20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Conector reto 20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Conector reto 20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Conector reto 20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Conector reto 20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9" name="Grupo 178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180" name="Conector reto 179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Conector reto 180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Conector reto 181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Conector reto 182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Conector reto 183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85" name="Grupo 184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91" name="Conector reto 190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2" name="Conector reto 191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3" name="Conector reto 192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4" name="Conector reto 193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5" name="Conector reto 194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86" name="Conector reto 185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Conector reto 186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Conector reto 187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Conector reto 188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Conector reto 189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13" name="Espaço reservado para rodapé 21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212" name="Espaço reservado para data 21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46A890C-6452-49A1-B0D9-AA8036D5237E}" type="datetime1">
              <a:rPr lang="pt-BR" noProof="0" smtClean="0"/>
              <a:t>18/09/2019</a:t>
            </a:fld>
            <a:endParaRPr lang="pt-BR" noProof="0" dirty="0"/>
          </a:p>
        </p:txBody>
      </p:sp>
      <p:sp>
        <p:nvSpPr>
          <p:cNvPr id="214" name="Espaço reservado para o número do slide 21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pt-BR" noProof="0" smtClean="0"/>
              <a:pPr rtl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údo com legenda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o 8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10" name="Conector reto 9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ector reto 10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ector reto 11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ector reto 12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ector reto 13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ector reto 14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ector reto 15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ector reto 16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ector reto 17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ector reto 18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ector reto 19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ector reto 20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ector reto 21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ector reto 22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ector reto 23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ector reto 24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upo 25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4" name="Conector reto 43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Conector reto 44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Conector reto 45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Conector reto 46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Conector reto 47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9" name="Grupo 48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5" name="Conector reto 54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Conector reto 55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Conector reto 56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Conector reto 57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Conector reto 58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50" name="Conector reto 49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Conector reto 50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Conector reto 51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Conector reto 52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Conector reto 53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Grupo 26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8" name="Conector reto 27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Conector reto 28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Conector reto 29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Conector reto 30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Conector reto 31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3" name="Grupo 32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9" name="Conector reto 38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Conector reto 39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Conector reto 40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Conector reto 41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Conector reto 42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4" name="Conector reto 33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Conector reto 34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Conector reto 35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Conector reto 36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Conector reto 37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Retângulo 6"/>
          <p:cNvSpPr/>
          <p:nvPr userDrawn="1"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913152" y="571500"/>
            <a:ext cx="3657600" cy="2197100"/>
          </a:xfrm>
        </p:spPr>
        <p:txBody>
          <a:bodyPr rtlCol="0" anchor="b">
            <a:normAutofit/>
          </a:bodyPr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43197" y="571500"/>
            <a:ext cx="6217920" cy="5715000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7913152" y="2995012"/>
            <a:ext cx="3657600" cy="2285950"/>
          </a:xfrm>
        </p:spPr>
        <p:txBody>
          <a:bodyPr rtlCol="0">
            <a:normAutofit/>
          </a:bodyPr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cxnSp>
        <p:nvCxnSpPr>
          <p:cNvPr id="60" name="Conector reto 59"/>
          <p:cNvCxnSpPr/>
          <p:nvPr userDrawn="1"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31623B0F-75CC-4C46-A6C5-4A410D901FCD}" type="datetime1">
              <a:rPr lang="pt-BR" noProof="0" smtClean="0"/>
              <a:t>18/09/2019</a:t>
            </a:fld>
            <a:endParaRPr lang="pt-BR" noProof="0" dirty="0"/>
          </a:p>
        </p:txBody>
      </p:sp>
      <p:sp>
        <p:nvSpPr>
          <p:cNvPr id="8" name="Espaço reservado para o número do slide 7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E31375A4-56A4-47D6-9801-1991572033F7}" type="slidenum">
              <a:rPr lang="pt-BR" noProof="0" smtClean="0"/>
              <a:pPr rtl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m com Legenda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o 7"/>
          <p:cNvGrpSpPr/>
          <p:nvPr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9" name="Conector reto 8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ector reto 9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ector reto 10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ector reto 11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ector reto 12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ector reto 13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ector reto 14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ector reto 15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ector reto 16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ector reto 17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ector reto 18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ector reto 19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ector reto 20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ector reto 21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ector reto 22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ector reto 23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" name="Grupo 24"/>
            <p:cNvGrpSpPr/>
            <p:nvPr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3" name="Conector reto 42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Conector reto 43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Conector reto 44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Conector reto 45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Conector reto 46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8" name="Grupo 47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4" name="Conector reto 53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Conector reto 54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Conector reto 55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Conector reto 56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Conector reto 57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9" name="Conector reto 48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Conector reto 49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Conector reto 50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Conector reto 51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Conector reto 52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Grupo 25"/>
            <p:cNvGrpSpPr/>
            <p:nvPr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7" name="Conector reto 26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Conector reto 27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Conector reto 28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Conector reto 29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Conector reto 30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2" name="Grupo 31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8" name="Conector reto 37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Conector reto 38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Conector reto 39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Conector reto 40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Conector reto 41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3" name="Conector reto 32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Conector reto 33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Conector reto 34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Conector reto 35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Conector reto 36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0" name="Retângulo 59"/>
          <p:cNvSpPr/>
          <p:nvPr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cxnSp>
        <p:nvCxnSpPr>
          <p:cNvPr id="59" name="Conector reto 58"/>
          <p:cNvCxnSpPr/>
          <p:nvPr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909560" y="576072"/>
            <a:ext cx="3657600" cy="2194560"/>
          </a:xfrm>
        </p:spPr>
        <p:txBody>
          <a:bodyPr rtlCol="0" anchor="b">
            <a:normAutofit/>
          </a:bodyPr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imagem 2" descr="Um espaço reservado vazio para adicionar uma imagem. Clique no espaço reservado e selecione a imagem que você deseja adicionar."/>
          <p:cNvSpPr>
            <a:spLocks noGrp="1"/>
          </p:cNvSpPr>
          <p:nvPr>
            <p:ph type="pic" idx="1"/>
          </p:nvPr>
        </p:nvSpPr>
        <p:spPr>
          <a:xfrm>
            <a:off x="4412" y="-159"/>
            <a:ext cx="7315200" cy="6858000"/>
          </a:xfrm>
        </p:spPr>
        <p:txBody>
          <a:bodyPr tIns="457200" rtlCol="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7909560" y="2999232"/>
            <a:ext cx="3657600" cy="2286000"/>
          </a:xfrm>
        </p:spPr>
        <p:txBody>
          <a:bodyPr rtlCol="0"/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</p:spTree>
    <p:extLst>
      <p:ext uri="{BB962C8B-B14F-4D97-AF65-F5344CB8AC3E}">
        <p14:creationId xmlns:p14="http://schemas.microsoft.com/office/powerpoint/2010/main" val="620318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3000">
              <a:schemeClr val="bg1"/>
            </a:gs>
            <a:gs pos="0">
              <a:schemeClr val="bg1">
                <a:lumMod val="100000"/>
              </a:schemeClr>
            </a:gs>
            <a:gs pos="100000">
              <a:schemeClr val="bg1">
                <a:lumMod val="95000"/>
                <a:alpha val="6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Grupo 95"/>
          <p:cNvGrpSpPr/>
          <p:nvPr userDrawn="1"/>
        </p:nvGrpSpPr>
        <p:grpSpPr bwMode="hidden">
          <a:xfrm>
            <a:off x="-1" y="-195943"/>
            <a:ext cx="12192002" cy="6858000"/>
            <a:chOff x="-1" y="0"/>
            <a:chExt cx="12192002" cy="6858000"/>
          </a:xfrm>
        </p:grpSpPr>
        <p:cxnSp>
          <p:nvCxnSpPr>
            <p:cNvPr id="97" name="Conector reto 96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ector reto 97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ector reto 98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ector reto 99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ector reto 100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ector reto 101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ector reto 102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ector reto 103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ector reto 104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ector reto 105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ector reto 106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ector reto 107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ector reto 108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ector reto 109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ector reto 110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ector reto 111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3" name="Grupo 112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131" name="Conector reto 130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Conector reto 131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Conector reto 132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Conector reto 133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Conector reto 134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6" name="Grupo 135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42" name="Conector reto 141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Conector reto 142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4" name="Conector reto 143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Conector reto 144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Conector reto 145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37" name="Conector reto 136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Conector reto 137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Conector reto 138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Conector reto 139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Conector reto 140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4" name="Grupo 113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115" name="Conector reto 114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Conector reto 115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Conector reto 116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Conector reto 117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Conector reto 118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20" name="Grupo 119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26" name="Conector reto 125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Conector reto 126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Conector reto 127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Conector reto 128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Conector reto 129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21" name="Conector reto 120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Conector reto 121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Conector reto 122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Conector reto 123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Conector reto 124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1295400" y="503853"/>
            <a:ext cx="9601200" cy="11423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pt-BR" noProof="0" dirty="0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295400" y="1981201"/>
            <a:ext cx="9601200" cy="3809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pt-BR" noProof="0" dirty="0"/>
              <a:t>Clique para editar o texto Mestre</a:t>
            </a:r>
          </a:p>
          <a:p>
            <a:pPr lvl="1" rtl="0"/>
            <a:r>
              <a:rPr lang="pt-BR" noProof="0" dirty="0"/>
              <a:t>Segundo nível</a:t>
            </a:r>
          </a:p>
          <a:p>
            <a:pPr lvl="2" rtl="0"/>
            <a:r>
              <a:rPr lang="pt-BR" noProof="0" dirty="0"/>
              <a:t>Terceiro nível</a:t>
            </a:r>
          </a:p>
          <a:p>
            <a:pPr lvl="3" rtl="0"/>
            <a:r>
              <a:rPr lang="pt-BR" noProof="0" dirty="0"/>
              <a:t>Quarto nível</a:t>
            </a:r>
          </a:p>
          <a:p>
            <a:pPr lvl="4" rtl="0"/>
            <a:r>
              <a:rPr lang="pt-BR" noProof="0" dirty="0"/>
              <a:t>Quinto nível</a:t>
            </a:r>
          </a:p>
        </p:txBody>
      </p:sp>
      <p:cxnSp>
        <p:nvCxnSpPr>
          <p:cNvPr id="148" name="Conector reto 147"/>
          <p:cNvCxnSpPr/>
          <p:nvPr userDrawn="1"/>
        </p:nvCxnSpPr>
        <p:spPr>
          <a:xfrm>
            <a:off x="609600" y="6172200"/>
            <a:ext cx="10972800" cy="0"/>
          </a:xfrm>
          <a:prstGeom prst="line">
            <a:avLst/>
          </a:prstGeom>
          <a:ln w="127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609601" y="6289679"/>
            <a:ext cx="6128030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9294042" y="6289679"/>
            <a:ext cx="965946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pPr rtl="0"/>
            <a:fld id="{A04F1B8F-DFE3-4BF7-B882-95DE566932B5}" type="datetime1">
              <a:rPr lang="pt-BR" noProof="0" smtClean="0"/>
              <a:t>18/09/2019</a:t>
            </a:fld>
            <a:endParaRPr lang="pt-BR" noProof="0" dirty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4"/>
          </p:nvPr>
        </p:nvSpPr>
        <p:spPr>
          <a:xfrm>
            <a:off x="10665311" y="6289679"/>
            <a:ext cx="918882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pPr rtl="0"/>
            <a:fld id="{E31375A4-56A4-47D6-9801-1991572033F7}" type="slidenum">
              <a:rPr lang="pt-BR" noProof="0" smtClean="0"/>
              <a:pPr rtl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9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179388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179388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00200" indent="-179388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82880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878012" indent="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www.quora.com/What-is-the-difference-between-deep-learning-and-usual-machine-learning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deeplearningbook.com.br/uma-breve-historia-das-redes-neurais-artificiais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researchgate.net/figure/Winner-results-of-the-ImageNet-large-scale-visual-recognition-challenge-LSVRC-of-the_fig7_324476862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build-neural-network-from-scratch-part-2-673ec7cdd89f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asimovinstitute.org/neural-network-zoo/" TargetMode="Externa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asimovinstitute.org/neural-network-zoo/" TargetMode="Externa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build-neural-network-from-scratch-part-2-673ec7cdd89f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yann.lecun.com/exdb/mnist/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thispersondoesnotexist.com/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1000">
              <a:schemeClr val="bg1"/>
            </a:gs>
            <a:gs pos="0">
              <a:schemeClr val="bg1">
                <a:lumMod val="100000"/>
              </a:schemeClr>
            </a:gs>
            <a:gs pos="98000">
              <a:schemeClr val="bg1">
                <a:lumMod val="95000"/>
                <a:alpha val="6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 rtlCol="0">
            <a:normAutofit fontScale="90000"/>
          </a:bodyPr>
          <a:lstStyle/>
          <a:p>
            <a:pPr rtl="0"/>
            <a:r>
              <a:rPr lang="pt-BR" dirty="0"/>
              <a:t>Construção e Experimentação de Modelos de </a:t>
            </a:r>
            <a:r>
              <a:rPr lang="pt-BR" i="1" dirty="0" err="1"/>
              <a:t>Deep</a:t>
            </a:r>
            <a:r>
              <a:rPr lang="pt-BR" i="1" dirty="0"/>
              <a:t> Learning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r>
              <a:rPr lang="pt-BR" dirty="0"/>
              <a:t>De forma rápida e sem código</a:t>
            </a:r>
          </a:p>
        </p:txBody>
      </p:sp>
    </p:spTree>
    <p:extLst>
      <p:ext uri="{BB962C8B-B14F-4D97-AF65-F5344CB8AC3E}">
        <p14:creationId xmlns:p14="http://schemas.microsoft.com/office/powerpoint/2010/main" val="106904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i="1" dirty="0" err="1"/>
              <a:t>Machine</a:t>
            </a:r>
            <a:r>
              <a:rPr lang="pt-BR" i="1" dirty="0"/>
              <a:t> Learning x </a:t>
            </a:r>
            <a:r>
              <a:rPr lang="pt-BR" i="1" dirty="0" err="1"/>
              <a:t>Deep</a:t>
            </a:r>
            <a:r>
              <a:rPr lang="pt-BR" i="1" dirty="0"/>
              <a:t> Learning</a:t>
            </a:r>
          </a:p>
        </p:txBody>
      </p:sp>
      <p:sp>
        <p:nvSpPr>
          <p:cNvPr id="5" name="CaixaDeTexto 4"/>
          <p:cNvSpPr txBox="1"/>
          <p:nvPr/>
        </p:nvSpPr>
        <p:spPr>
          <a:xfrm>
            <a:off x="2077720" y="5903206"/>
            <a:ext cx="7772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/>
              <a:t>Fonte: </a:t>
            </a:r>
            <a:r>
              <a:rPr lang="pt-BR" sz="1200" dirty="0">
                <a:hlinkClick r:id="rId2"/>
              </a:rPr>
              <a:t>https://www.quora.com/What-is-the-difference-between-deep-learning-and-usual-machine-learning</a:t>
            </a:r>
            <a:endParaRPr lang="pt-BR" sz="1200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9325" y="1903059"/>
            <a:ext cx="7753350" cy="3743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631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talian Trulli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3493" y="2051825"/>
            <a:ext cx="6711653" cy="3895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i="1" dirty="0" err="1"/>
              <a:t>Machine</a:t>
            </a:r>
            <a:r>
              <a:rPr lang="pt-BR" i="1" dirty="0"/>
              <a:t> Learning x </a:t>
            </a:r>
            <a:r>
              <a:rPr lang="pt-BR" i="1" dirty="0" err="1"/>
              <a:t>Deep</a:t>
            </a:r>
            <a:r>
              <a:rPr lang="pt-BR" i="1" dirty="0"/>
              <a:t> Learning</a:t>
            </a:r>
          </a:p>
        </p:txBody>
      </p:sp>
    </p:spTree>
    <p:extLst>
      <p:ext uri="{BB962C8B-B14F-4D97-AF65-F5344CB8AC3E}">
        <p14:creationId xmlns:p14="http://schemas.microsoft.com/office/powerpoint/2010/main" val="25294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95400" y="503853"/>
            <a:ext cx="9601200" cy="684867"/>
          </a:xfrm>
        </p:spPr>
        <p:txBody>
          <a:bodyPr/>
          <a:lstStyle/>
          <a:p>
            <a:r>
              <a:rPr lang="pt-BR" dirty="0"/>
              <a:t>História do </a:t>
            </a:r>
            <a:r>
              <a:rPr lang="pt-BR" dirty="0" err="1"/>
              <a:t>Deep</a:t>
            </a:r>
            <a:r>
              <a:rPr lang="pt-BR" dirty="0"/>
              <a:t> Learning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639" y="1128078"/>
            <a:ext cx="11130162" cy="5228515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375920" y="6356593"/>
            <a:ext cx="9372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/>
              <a:t>Fonte: </a:t>
            </a:r>
            <a:r>
              <a:rPr lang="pt-BR" sz="1200" dirty="0">
                <a:hlinkClick r:id="rId3"/>
              </a:rPr>
              <a:t>http://deeplearningbook.com.br/uma-breve-historia-das-redes-neurais-artificiais/</a:t>
            </a:r>
            <a:endParaRPr lang="pt-BR" sz="1200" dirty="0"/>
          </a:p>
        </p:txBody>
      </p:sp>
    </p:spTree>
    <p:extLst>
      <p:ext uri="{BB962C8B-B14F-4D97-AF65-F5344CB8AC3E}">
        <p14:creationId xmlns:p14="http://schemas.microsoft.com/office/powerpoint/2010/main" val="3507051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6561" y="1196960"/>
            <a:ext cx="8770579" cy="46490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6561" y="661917"/>
            <a:ext cx="19145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CaixaDeTexto 3"/>
          <p:cNvSpPr txBox="1"/>
          <p:nvPr/>
        </p:nvSpPr>
        <p:spPr>
          <a:xfrm>
            <a:off x="1514901" y="5891789"/>
            <a:ext cx="101997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Fonte: </a:t>
            </a:r>
            <a:r>
              <a:rPr lang="pt-BR" sz="1200" dirty="0">
                <a:hlinkClick r:id="rId4"/>
              </a:rPr>
              <a:t>https://www.researchgate.net/figure/Winner-results-of-the-ImageNet-large-scale-visual-recognition-challenge-LSVRC-of-the_fig7_324476862</a:t>
            </a:r>
            <a:endParaRPr lang="pt-BR" sz="1200" dirty="0"/>
          </a:p>
        </p:txBody>
      </p:sp>
    </p:spTree>
    <p:extLst>
      <p:ext uri="{BB962C8B-B14F-4D97-AF65-F5344CB8AC3E}">
        <p14:creationId xmlns:p14="http://schemas.microsoft.com/office/powerpoint/2010/main" val="4139470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Redes</a:t>
            </a:r>
            <a:r>
              <a:rPr lang="en-US" dirty="0" smtClean="0"/>
              <a:t> </a:t>
            </a:r>
            <a:r>
              <a:rPr lang="en-US" dirty="0" err="1" smtClean="0"/>
              <a:t>neurais</a:t>
            </a:r>
            <a:r>
              <a:rPr lang="en-US" dirty="0" smtClean="0"/>
              <a:t> </a:t>
            </a:r>
            <a:r>
              <a:rPr lang="en-US" dirty="0" err="1" smtClean="0"/>
              <a:t>artificiais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51821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75" y="1289541"/>
            <a:ext cx="5410199" cy="3246120"/>
          </a:xfrm>
          <a:prstGeom prst="rect">
            <a:avLst/>
          </a:prstGeom>
        </p:spPr>
      </p:pic>
      <p:pic>
        <p:nvPicPr>
          <p:cNvPr id="2050" name="Picture 2" descr="Resultado de imagem para action potential neur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2919" y="871347"/>
            <a:ext cx="4539945" cy="4483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aixaDeTexto 6"/>
          <p:cNvSpPr txBox="1"/>
          <p:nvPr/>
        </p:nvSpPr>
        <p:spPr>
          <a:xfrm>
            <a:off x="832338" y="4800545"/>
            <a:ext cx="3821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 smtClean="0"/>
              <a:t>Neurônio</a:t>
            </a:r>
            <a:r>
              <a:rPr lang="en-US" b="1" dirty="0" smtClean="0"/>
              <a:t> animal</a:t>
            </a:r>
            <a:endParaRPr lang="pt-BR" b="1" dirty="0"/>
          </a:p>
        </p:txBody>
      </p:sp>
    </p:spTree>
    <p:extLst>
      <p:ext uri="{BB962C8B-B14F-4D97-AF65-F5344CB8AC3E}">
        <p14:creationId xmlns:p14="http://schemas.microsoft.com/office/powerpoint/2010/main" val="2342972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lipse 5"/>
          <p:cNvSpPr/>
          <p:nvPr/>
        </p:nvSpPr>
        <p:spPr>
          <a:xfrm>
            <a:off x="4724404" y="3355642"/>
            <a:ext cx="1395046" cy="1230923"/>
          </a:xfrm>
          <a:prstGeom prst="ellipse">
            <a:avLst/>
          </a:prstGeom>
          <a:solidFill>
            <a:schemeClr val="bg1">
              <a:alpha val="0"/>
            </a:schemeClr>
          </a:solidFill>
          <a:ln w="317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Elipse 7"/>
          <p:cNvSpPr/>
          <p:nvPr/>
        </p:nvSpPr>
        <p:spPr>
          <a:xfrm>
            <a:off x="1504766" y="1712726"/>
            <a:ext cx="1106978" cy="1008927"/>
          </a:xfrm>
          <a:prstGeom prst="ellipse">
            <a:avLst/>
          </a:prstGeom>
          <a:solidFill>
            <a:schemeClr val="bg1">
              <a:alpha val="0"/>
            </a:schemeClr>
          </a:solidFill>
          <a:ln w="317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x</a:t>
            </a:r>
            <a:r>
              <a:rPr lang="en-US" sz="36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endParaRPr lang="pt-BR" sz="36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4" name="Conector de seta reta 13"/>
          <p:cNvCxnSpPr>
            <a:stCxn id="8" idx="6"/>
            <a:endCxn id="6" idx="1"/>
          </p:cNvCxnSpPr>
          <p:nvPr/>
        </p:nvCxnSpPr>
        <p:spPr>
          <a:xfrm>
            <a:off x="2611744" y="2217190"/>
            <a:ext cx="2316960" cy="1318716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de seta reta 18"/>
          <p:cNvCxnSpPr>
            <a:stCxn id="29" idx="6"/>
            <a:endCxn id="6" idx="3"/>
          </p:cNvCxnSpPr>
          <p:nvPr/>
        </p:nvCxnSpPr>
        <p:spPr>
          <a:xfrm flipV="1">
            <a:off x="2611744" y="4406301"/>
            <a:ext cx="2316960" cy="1127360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de seta reta 20"/>
          <p:cNvCxnSpPr>
            <a:stCxn id="28" idx="6"/>
            <a:endCxn id="6" idx="2"/>
          </p:cNvCxnSpPr>
          <p:nvPr/>
        </p:nvCxnSpPr>
        <p:spPr>
          <a:xfrm>
            <a:off x="2611744" y="3881436"/>
            <a:ext cx="2112660" cy="89668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de seta reta 21"/>
          <p:cNvCxnSpPr/>
          <p:nvPr/>
        </p:nvCxnSpPr>
        <p:spPr>
          <a:xfrm>
            <a:off x="6119449" y="3971104"/>
            <a:ext cx="785448" cy="0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aixaDeTexto 25"/>
          <p:cNvSpPr txBox="1"/>
          <p:nvPr/>
        </p:nvSpPr>
        <p:spPr>
          <a:xfrm>
            <a:off x="3378752" y="4552890"/>
            <a:ext cx="11488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w3</a:t>
            </a:r>
            <a:endParaRPr lang="pt-B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CaixaDeTexto 26"/>
              <p:cNvSpPr txBox="1"/>
              <p:nvPr/>
            </p:nvSpPr>
            <p:spPr>
              <a:xfrm>
                <a:off x="4826905" y="3383083"/>
                <a:ext cx="1304844" cy="11698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pt-BR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pt-BR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pt-BR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27" name="CaixaDeTexto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6905" y="3383083"/>
                <a:ext cx="1304844" cy="1169807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Elipse 27"/>
          <p:cNvSpPr/>
          <p:nvPr/>
        </p:nvSpPr>
        <p:spPr>
          <a:xfrm>
            <a:off x="1504766" y="3376972"/>
            <a:ext cx="1106978" cy="1008927"/>
          </a:xfrm>
          <a:prstGeom prst="ellipse">
            <a:avLst/>
          </a:prstGeom>
          <a:solidFill>
            <a:schemeClr val="bg1">
              <a:alpha val="0"/>
            </a:schemeClr>
          </a:solidFill>
          <a:ln w="317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x</a:t>
            </a:r>
            <a:r>
              <a:rPr lang="en-US" sz="36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endParaRPr lang="pt-BR" sz="36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" name="Elipse 28"/>
          <p:cNvSpPr/>
          <p:nvPr/>
        </p:nvSpPr>
        <p:spPr>
          <a:xfrm>
            <a:off x="1504766" y="5029197"/>
            <a:ext cx="1106978" cy="1008927"/>
          </a:xfrm>
          <a:prstGeom prst="ellipse">
            <a:avLst/>
          </a:prstGeom>
          <a:solidFill>
            <a:schemeClr val="bg1">
              <a:alpha val="0"/>
            </a:schemeClr>
          </a:solidFill>
          <a:ln w="317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x</a:t>
            </a:r>
            <a:r>
              <a:rPr lang="en-US" sz="36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  <a:endParaRPr lang="pt-BR" sz="36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6" name="CaixaDeTexto 35"/>
          <p:cNvSpPr txBox="1"/>
          <p:nvPr/>
        </p:nvSpPr>
        <p:spPr>
          <a:xfrm>
            <a:off x="3346084" y="3464605"/>
            <a:ext cx="11488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w2</a:t>
            </a:r>
            <a:endParaRPr lang="pt-B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7" name="CaixaDeTexto 36"/>
          <p:cNvSpPr txBox="1"/>
          <p:nvPr/>
        </p:nvSpPr>
        <p:spPr>
          <a:xfrm>
            <a:off x="3378752" y="2272216"/>
            <a:ext cx="11488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w1</a:t>
            </a:r>
            <a:endParaRPr lang="pt-B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8" name="Elipse 37"/>
          <p:cNvSpPr/>
          <p:nvPr/>
        </p:nvSpPr>
        <p:spPr>
          <a:xfrm>
            <a:off x="9226057" y="3487969"/>
            <a:ext cx="1106978" cy="1008927"/>
          </a:xfrm>
          <a:prstGeom prst="ellipse">
            <a:avLst/>
          </a:prstGeom>
          <a:solidFill>
            <a:schemeClr val="bg1">
              <a:alpha val="0"/>
            </a:schemeClr>
          </a:solidFill>
          <a:ln w="317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</a:t>
            </a:r>
            <a:endParaRPr lang="pt-BR" sz="36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0" name="Retângulo 39"/>
          <p:cNvSpPr/>
          <p:nvPr/>
        </p:nvSpPr>
        <p:spPr>
          <a:xfrm>
            <a:off x="6904897" y="3376972"/>
            <a:ext cx="1371600" cy="1230923"/>
          </a:xfrm>
          <a:prstGeom prst="rect">
            <a:avLst/>
          </a:prstGeom>
          <a:solidFill>
            <a:schemeClr val="bg1">
              <a:alpha val="0"/>
            </a:schemeClr>
          </a:solidFill>
          <a:ln w="317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42" name="Conector angulado 41"/>
          <p:cNvCxnSpPr/>
          <p:nvPr/>
        </p:nvCxnSpPr>
        <p:spPr>
          <a:xfrm flipV="1">
            <a:off x="7156942" y="3624552"/>
            <a:ext cx="879231" cy="690462"/>
          </a:xfrm>
          <a:prstGeom prst="bentConnector3">
            <a:avLst/>
          </a:prstGeom>
          <a:solidFill>
            <a:schemeClr val="bg1">
              <a:alpha val="0"/>
            </a:schemeClr>
          </a:solidFill>
          <a:ln w="31750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7" name="Conector de seta reta 46"/>
          <p:cNvCxnSpPr>
            <a:endCxn id="38" idx="2"/>
          </p:cNvCxnSpPr>
          <p:nvPr/>
        </p:nvCxnSpPr>
        <p:spPr>
          <a:xfrm>
            <a:off x="8276497" y="3992433"/>
            <a:ext cx="949560" cy="0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ítulo 1"/>
          <p:cNvSpPr>
            <a:spLocks noGrp="1"/>
          </p:cNvSpPr>
          <p:nvPr>
            <p:ph type="title"/>
          </p:nvPr>
        </p:nvSpPr>
        <p:spPr>
          <a:xfrm>
            <a:off x="1295400" y="503853"/>
            <a:ext cx="9601200" cy="1142385"/>
          </a:xfrm>
        </p:spPr>
        <p:txBody>
          <a:bodyPr/>
          <a:lstStyle/>
          <a:p>
            <a:r>
              <a:rPr lang="pt-BR" dirty="0"/>
              <a:t>Representação clássica de um neurônio </a:t>
            </a:r>
            <a:r>
              <a:rPr lang="pt-BR" i="1" dirty="0"/>
              <a:t>(</a:t>
            </a:r>
            <a:r>
              <a:rPr lang="pt-BR" i="1" dirty="0" err="1"/>
              <a:t>perceptron</a:t>
            </a:r>
            <a:r>
              <a:rPr lang="pt-BR" i="1" dirty="0"/>
              <a:t>)</a:t>
            </a:r>
          </a:p>
        </p:txBody>
      </p:sp>
      <p:cxnSp>
        <p:nvCxnSpPr>
          <p:cNvPr id="51" name="Conector de seta reta 50"/>
          <p:cNvCxnSpPr>
            <a:stCxn id="6" idx="6"/>
            <a:endCxn id="38" idx="2"/>
          </p:cNvCxnSpPr>
          <p:nvPr/>
        </p:nvCxnSpPr>
        <p:spPr>
          <a:xfrm>
            <a:off x="6119450" y="3971104"/>
            <a:ext cx="3106607" cy="21329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CaixaDeTexto 58">
            <a:extLst>
              <a:ext uri="{FF2B5EF4-FFF2-40B4-BE49-F238E27FC236}">
                <a16:creationId xmlns="" xmlns:a16="http://schemas.microsoft.com/office/drawing/2014/main" id="{786DCB45-6CAC-44FE-99EF-EE9B5DF27E37}"/>
              </a:ext>
            </a:extLst>
          </p:cNvPr>
          <p:cNvSpPr txBox="1"/>
          <p:nvPr/>
        </p:nvSpPr>
        <p:spPr>
          <a:xfrm>
            <a:off x="6395281" y="5533660"/>
            <a:ext cx="2355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Função de ativação</a:t>
            </a:r>
          </a:p>
        </p:txBody>
      </p:sp>
      <p:sp>
        <p:nvSpPr>
          <p:cNvPr id="60" name="Seta: para a Direita 12">
            <a:extLst>
              <a:ext uri="{FF2B5EF4-FFF2-40B4-BE49-F238E27FC236}">
                <a16:creationId xmlns="" xmlns:a16="http://schemas.microsoft.com/office/drawing/2014/main" id="{568FB8A0-F1A8-45D6-916D-9BFA9033E002}"/>
              </a:ext>
            </a:extLst>
          </p:cNvPr>
          <p:cNvSpPr/>
          <p:nvPr/>
        </p:nvSpPr>
        <p:spPr>
          <a:xfrm rot="16200000">
            <a:off x="7111885" y="4983361"/>
            <a:ext cx="922789" cy="28229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5774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  <p:bldP spid="36" grpId="0"/>
      <p:bldP spid="37" grpId="0"/>
      <p:bldP spid="40" grpId="0" animBg="1"/>
      <p:bldP spid="59" grpId="0"/>
      <p:bldP spid="6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Representação clássica de um neurônio </a:t>
            </a:r>
            <a:r>
              <a:rPr lang="pt-BR" i="1" dirty="0"/>
              <a:t>(</a:t>
            </a:r>
            <a:r>
              <a:rPr lang="pt-BR" i="1" dirty="0" err="1"/>
              <a:t>perceptron</a:t>
            </a:r>
            <a:r>
              <a:rPr lang="pt-BR" i="1" dirty="0"/>
              <a:t>)</a:t>
            </a:r>
          </a:p>
        </p:txBody>
      </p:sp>
      <p:pic>
        <p:nvPicPr>
          <p:cNvPr id="1026" name="Picture 2" descr="Resultado de imagem para perceptr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4397" y="1899920"/>
            <a:ext cx="6350541" cy="3677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/>
          <p:cNvSpPr txBox="1"/>
          <p:nvPr/>
        </p:nvSpPr>
        <p:spPr>
          <a:xfrm>
            <a:off x="2341880" y="5693022"/>
            <a:ext cx="68021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/>
              <a:t>Fonte: </a:t>
            </a:r>
            <a:r>
              <a:rPr lang="pt-BR" sz="1200" dirty="0">
                <a:hlinkClick r:id="rId3"/>
              </a:rPr>
              <a:t>https://towardsdatascience.com/build-neural-network-from-scratch-part-2-673ec7cdd89f</a:t>
            </a:r>
            <a:endParaRPr lang="pt-BR" sz="1200" dirty="0"/>
          </a:p>
        </p:txBody>
      </p:sp>
      <p:sp>
        <p:nvSpPr>
          <p:cNvPr id="3" name="CaixaDeTexto 2">
            <a:extLst>
              <a:ext uri="{FF2B5EF4-FFF2-40B4-BE49-F238E27FC236}">
                <a16:creationId xmlns="" xmlns:a16="http://schemas.microsoft.com/office/drawing/2014/main" id="{D0B55FB4-AA76-4D28-9499-BB8E61DF7F33}"/>
              </a:ext>
            </a:extLst>
          </p:cNvPr>
          <p:cNvSpPr txBox="1"/>
          <p:nvPr/>
        </p:nvSpPr>
        <p:spPr>
          <a:xfrm>
            <a:off x="696284" y="3510877"/>
            <a:ext cx="1417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Dados</a:t>
            </a:r>
          </a:p>
        </p:txBody>
      </p:sp>
      <p:sp>
        <p:nvSpPr>
          <p:cNvPr id="5" name="Seta: para a Direita 4">
            <a:extLst>
              <a:ext uri="{FF2B5EF4-FFF2-40B4-BE49-F238E27FC236}">
                <a16:creationId xmlns="" xmlns:a16="http://schemas.microsoft.com/office/drawing/2014/main" id="{8BE0A21B-7090-438B-AF31-5A901D8F98C3}"/>
              </a:ext>
            </a:extLst>
          </p:cNvPr>
          <p:cNvSpPr/>
          <p:nvPr/>
        </p:nvSpPr>
        <p:spPr>
          <a:xfrm rot="19636597">
            <a:off x="1227922" y="2749515"/>
            <a:ext cx="1419420" cy="2386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Seta: para a Direita 6">
            <a:extLst>
              <a:ext uri="{FF2B5EF4-FFF2-40B4-BE49-F238E27FC236}">
                <a16:creationId xmlns="" xmlns:a16="http://schemas.microsoft.com/office/drawing/2014/main" id="{95EBC20E-BBFF-4BDA-824A-321A37F28045}"/>
              </a:ext>
            </a:extLst>
          </p:cNvPr>
          <p:cNvSpPr/>
          <p:nvPr/>
        </p:nvSpPr>
        <p:spPr>
          <a:xfrm>
            <a:off x="1632180" y="3597913"/>
            <a:ext cx="922789" cy="28229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Seta: para a Direita 7">
            <a:extLst>
              <a:ext uri="{FF2B5EF4-FFF2-40B4-BE49-F238E27FC236}">
                <a16:creationId xmlns="" xmlns:a16="http://schemas.microsoft.com/office/drawing/2014/main" id="{5D0FA69B-75F3-47C1-AFFE-4BFFB2383DB3}"/>
              </a:ext>
            </a:extLst>
          </p:cNvPr>
          <p:cNvSpPr/>
          <p:nvPr/>
        </p:nvSpPr>
        <p:spPr>
          <a:xfrm rot="1916622">
            <a:off x="1225545" y="4385678"/>
            <a:ext cx="1547424" cy="2519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aixaDeTexto 8">
            <a:extLst>
              <a:ext uri="{FF2B5EF4-FFF2-40B4-BE49-F238E27FC236}">
                <a16:creationId xmlns="" xmlns:a16="http://schemas.microsoft.com/office/drawing/2014/main" id="{5D05F9EC-F263-4111-9F12-27BABEFCF146}"/>
              </a:ext>
            </a:extLst>
          </p:cNvPr>
          <p:cNvSpPr txBox="1"/>
          <p:nvPr/>
        </p:nvSpPr>
        <p:spPr>
          <a:xfrm>
            <a:off x="5431297" y="1791171"/>
            <a:ext cx="1417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Pesos</a:t>
            </a:r>
          </a:p>
        </p:txBody>
      </p:sp>
      <p:sp>
        <p:nvSpPr>
          <p:cNvPr id="10" name="Seta: para a Direita 9">
            <a:extLst>
              <a:ext uri="{FF2B5EF4-FFF2-40B4-BE49-F238E27FC236}">
                <a16:creationId xmlns="" xmlns:a16="http://schemas.microsoft.com/office/drawing/2014/main" id="{96CE8DEB-F17A-4295-B637-819903484BCC}"/>
              </a:ext>
            </a:extLst>
          </p:cNvPr>
          <p:cNvSpPr/>
          <p:nvPr/>
        </p:nvSpPr>
        <p:spPr>
          <a:xfrm rot="7135793">
            <a:off x="3944054" y="3071566"/>
            <a:ext cx="2293951" cy="2386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Seta: para a Direita 10">
            <a:extLst>
              <a:ext uri="{FF2B5EF4-FFF2-40B4-BE49-F238E27FC236}">
                <a16:creationId xmlns="" xmlns:a16="http://schemas.microsoft.com/office/drawing/2014/main" id="{8F147582-2070-4048-8342-33A3AA169706}"/>
              </a:ext>
            </a:extLst>
          </p:cNvPr>
          <p:cNvSpPr/>
          <p:nvPr/>
        </p:nvSpPr>
        <p:spPr>
          <a:xfrm rot="8811310">
            <a:off x="4566263" y="2089149"/>
            <a:ext cx="870634" cy="2386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Seta: para a Direita 11">
            <a:extLst>
              <a:ext uri="{FF2B5EF4-FFF2-40B4-BE49-F238E27FC236}">
                <a16:creationId xmlns="" xmlns:a16="http://schemas.microsoft.com/office/drawing/2014/main" id="{F6AA2D6C-10BD-4E39-B0F3-BF0B7077039E}"/>
              </a:ext>
            </a:extLst>
          </p:cNvPr>
          <p:cNvSpPr/>
          <p:nvPr/>
        </p:nvSpPr>
        <p:spPr>
          <a:xfrm rot="7880912">
            <a:off x="4153785" y="2552381"/>
            <a:ext cx="1604744" cy="2386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Seta: para a Direita 12">
            <a:extLst>
              <a:ext uri="{FF2B5EF4-FFF2-40B4-BE49-F238E27FC236}">
                <a16:creationId xmlns="" xmlns:a16="http://schemas.microsoft.com/office/drawing/2014/main" id="{568FB8A0-F1A8-45D6-916D-9BFA9033E002}"/>
              </a:ext>
            </a:extLst>
          </p:cNvPr>
          <p:cNvSpPr/>
          <p:nvPr/>
        </p:nvSpPr>
        <p:spPr>
          <a:xfrm rot="16200000">
            <a:off x="4805359" y="4231612"/>
            <a:ext cx="922789" cy="28229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CaixaDeTexto 13">
            <a:extLst>
              <a:ext uri="{FF2B5EF4-FFF2-40B4-BE49-F238E27FC236}">
                <a16:creationId xmlns="" xmlns:a16="http://schemas.microsoft.com/office/drawing/2014/main" id="{786DCB45-6CAC-44FE-99EF-EE9B5DF27E37}"/>
              </a:ext>
            </a:extLst>
          </p:cNvPr>
          <p:cNvSpPr txBox="1"/>
          <p:nvPr/>
        </p:nvSpPr>
        <p:spPr>
          <a:xfrm>
            <a:off x="4430697" y="4847240"/>
            <a:ext cx="2355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Função de ativação</a:t>
            </a:r>
          </a:p>
        </p:txBody>
      </p:sp>
      <p:sp>
        <p:nvSpPr>
          <p:cNvPr id="15" name="Seta: para a Direita 14">
            <a:extLst>
              <a:ext uri="{FF2B5EF4-FFF2-40B4-BE49-F238E27FC236}">
                <a16:creationId xmlns="" xmlns:a16="http://schemas.microsoft.com/office/drawing/2014/main" id="{53E48591-480E-4CD0-BB88-4147B4581370}"/>
              </a:ext>
            </a:extLst>
          </p:cNvPr>
          <p:cNvSpPr/>
          <p:nvPr/>
        </p:nvSpPr>
        <p:spPr>
          <a:xfrm rot="7586889">
            <a:off x="8662647" y="2834260"/>
            <a:ext cx="922789" cy="28229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CaixaDeTexto 15">
            <a:extLst>
              <a:ext uri="{FF2B5EF4-FFF2-40B4-BE49-F238E27FC236}">
                <a16:creationId xmlns="" xmlns:a16="http://schemas.microsoft.com/office/drawing/2014/main" id="{7DED266A-F352-42A3-A30B-659B72595BED}"/>
              </a:ext>
            </a:extLst>
          </p:cNvPr>
          <p:cNvSpPr txBox="1"/>
          <p:nvPr/>
        </p:nvSpPr>
        <p:spPr>
          <a:xfrm>
            <a:off x="9105831" y="2208514"/>
            <a:ext cx="2355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Saída</a:t>
            </a:r>
          </a:p>
        </p:txBody>
      </p:sp>
    </p:spTree>
    <p:extLst>
      <p:ext uri="{BB962C8B-B14F-4D97-AF65-F5344CB8AC3E}">
        <p14:creationId xmlns:p14="http://schemas.microsoft.com/office/powerpoint/2010/main" val="1717047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Representação clássica de uma rede neural</a:t>
            </a:r>
          </a:p>
        </p:txBody>
      </p:sp>
      <p:pic>
        <p:nvPicPr>
          <p:cNvPr id="2050" name="Picture 2" descr="Resultado de imagem para redes neurai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4614" y="1930400"/>
            <a:ext cx="7240905" cy="3921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4392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0935" y="-257911"/>
            <a:ext cx="8220326" cy="6150105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/>
              <a:t>Funcionamento de uma RN</a:t>
            </a:r>
          </a:p>
        </p:txBody>
      </p:sp>
      <p:sp>
        <p:nvSpPr>
          <p:cNvPr id="3" name="CaixaDeTexto 2"/>
          <p:cNvSpPr txBox="1"/>
          <p:nvPr/>
        </p:nvSpPr>
        <p:spPr>
          <a:xfrm>
            <a:off x="7356143" y="5363570"/>
            <a:ext cx="34255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Backpropagation</a:t>
            </a:r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4189880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pt-BR" dirty="0"/>
          </a:p>
        </p:txBody>
      </p:sp>
      <p:sp>
        <p:nvSpPr>
          <p:cNvPr id="5" name="Espaço reservado para conteúdo 2"/>
          <p:cNvSpPr txBox="1">
            <a:spLocks/>
          </p:cNvSpPr>
          <p:nvPr/>
        </p:nvSpPr>
        <p:spPr>
          <a:xfrm>
            <a:off x="1447800" y="2133601"/>
            <a:ext cx="9601200" cy="3809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b="1" dirty="0" smtClean="0"/>
              <a:t>Introdução</a:t>
            </a:r>
          </a:p>
          <a:p>
            <a:r>
              <a:rPr lang="pt-BR" b="1" dirty="0" smtClean="0"/>
              <a:t>Revisão dos conceitos sobre </a:t>
            </a:r>
            <a:r>
              <a:rPr lang="pt-BR" b="1" i="1" dirty="0" err="1" smtClean="0"/>
              <a:t>Deep</a:t>
            </a:r>
            <a:r>
              <a:rPr lang="pt-BR" b="1" i="1" dirty="0" smtClean="0"/>
              <a:t> Learning</a:t>
            </a:r>
          </a:p>
          <a:p>
            <a:r>
              <a:rPr lang="pt-BR" b="1" dirty="0" smtClean="0"/>
              <a:t>Ludwig</a:t>
            </a:r>
          </a:p>
          <a:p>
            <a:r>
              <a:rPr lang="en-US" b="1" i="1" dirty="0" err="1" smtClean="0">
                <a:solidFill>
                  <a:schemeClr val="accent1"/>
                </a:solidFill>
              </a:rPr>
              <a:t>Intervalo</a:t>
            </a:r>
            <a:endParaRPr lang="pt-BR" b="1" i="1" dirty="0" smtClean="0">
              <a:solidFill>
                <a:schemeClr val="accent1"/>
              </a:solidFill>
            </a:endParaRPr>
          </a:p>
          <a:p>
            <a:r>
              <a:rPr lang="pt-BR" b="1" dirty="0" smtClean="0"/>
              <a:t>Construção de um classificador de imagens</a:t>
            </a:r>
          </a:p>
          <a:p>
            <a:r>
              <a:rPr lang="pt-BR" b="1" dirty="0" smtClean="0"/>
              <a:t>Construção de um classificador de textos </a:t>
            </a:r>
          </a:p>
          <a:p>
            <a:r>
              <a:rPr lang="pt-BR" b="1" dirty="0" smtClean="0"/>
              <a:t>Conclusão</a:t>
            </a:r>
            <a:endParaRPr lang="pt-BR" b="1" dirty="0"/>
          </a:p>
        </p:txBody>
      </p:sp>
    </p:spTree>
    <p:extLst>
      <p:ext uri="{BB962C8B-B14F-4D97-AF65-F5344CB8AC3E}">
        <p14:creationId xmlns:p14="http://schemas.microsoft.com/office/powerpoint/2010/main" val="2421739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/>
              <a:t>Frameworks para desenvolvimento de RN</a:t>
            </a:r>
          </a:p>
        </p:txBody>
      </p:sp>
      <p:sp>
        <p:nvSpPr>
          <p:cNvPr id="9" name="CaixaDeTexto 8"/>
          <p:cNvSpPr txBox="1"/>
          <p:nvPr/>
        </p:nvSpPr>
        <p:spPr>
          <a:xfrm>
            <a:off x="1747520" y="5588000"/>
            <a:ext cx="8016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Abstraem a complexidade da programação de uma rede neural.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1099" y="2253728"/>
            <a:ext cx="2425321" cy="1058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226" y="3851970"/>
            <a:ext cx="2156204" cy="855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6467" y="4279919"/>
            <a:ext cx="3514583" cy="110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1" name="Picture 9" descr="Resultado de imagem para TensorFlow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0108" y="2056121"/>
            <a:ext cx="4334538" cy="1131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Resultado de imagem para pytorch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8349" y="3187145"/>
            <a:ext cx="4092594" cy="855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9171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:\Users\Alexandre\Downloads\Untitled Diagram (3)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9785" y="351499"/>
            <a:ext cx="4569507" cy="5726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tângulo 4"/>
          <p:cNvSpPr/>
          <p:nvPr/>
        </p:nvSpPr>
        <p:spPr>
          <a:xfrm>
            <a:off x="10112991" y="4926841"/>
            <a:ext cx="941695" cy="218364"/>
          </a:xfrm>
          <a:prstGeom prst="rect">
            <a:avLst/>
          </a:prstGeom>
          <a:solidFill>
            <a:srgbClr val="D5E8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/>
          <p:cNvSpPr/>
          <p:nvPr/>
        </p:nvSpPr>
        <p:spPr>
          <a:xfrm>
            <a:off x="10065223" y="5778153"/>
            <a:ext cx="1044054" cy="218364"/>
          </a:xfrm>
          <a:prstGeom prst="rect">
            <a:avLst/>
          </a:prstGeom>
          <a:solidFill>
            <a:srgbClr val="D5E8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aixaDeTexto 8"/>
          <p:cNvSpPr txBox="1"/>
          <p:nvPr/>
        </p:nvSpPr>
        <p:spPr>
          <a:xfrm>
            <a:off x="10037928" y="5734907"/>
            <a:ext cx="20335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latin typeface="+mj-lt"/>
              </a:rPr>
              <a:t>Valor do erro</a:t>
            </a:r>
            <a:endParaRPr lang="pt-BR" sz="1100" b="1" dirty="0">
              <a:latin typeface="+mj-lt"/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10054268" y="4931936"/>
            <a:ext cx="20335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err="1">
                <a:latin typeface="+mj-lt"/>
              </a:rPr>
              <a:t>Função</a:t>
            </a:r>
            <a:r>
              <a:rPr lang="en-US" sz="1100" b="1" dirty="0">
                <a:latin typeface="+mj-lt"/>
              </a:rPr>
              <a:t> </a:t>
            </a:r>
            <a:r>
              <a:rPr lang="en-US" sz="1100" b="1" dirty="0" err="1" smtClean="0">
                <a:latin typeface="+mj-lt"/>
              </a:rPr>
              <a:t>Erro</a:t>
            </a:r>
            <a:endParaRPr lang="pt-BR" sz="1100" b="1" dirty="0">
              <a:latin typeface="+mj-lt"/>
            </a:endParaRPr>
          </a:p>
        </p:txBody>
      </p:sp>
      <p:sp>
        <p:nvSpPr>
          <p:cNvPr id="8" name="Espaço Reservado para Conteúdo 2"/>
          <p:cNvSpPr>
            <a:spLocks noGrp="1"/>
          </p:cNvSpPr>
          <p:nvPr>
            <p:ph idx="1"/>
          </p:nvPr>
        </p:nvSpPr>
        <p:spPr>
          <a:xfrm>
            <a:off x="1049740" y="2008496"/>
            <a:ext cx="9601200" cy="3535679"/>
          </a:xfrm>
        </p:spPr>
        <p:txBody>
          <a:bodyPr>
            <a:normAutofit/>
          </a:bodyPr>
          <a:lstStyle/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t-BR" sz="3200" dirty="0" smtClean="0"/>
              <a:t>Dados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t-BR" sz="3200" dirty="0" smtClean="0"/>
              <a:t>Estrutura </a:t>
            </a:r>
            <a:r>
              <a:rPr lang="pt-BR" sz="3200" dirty="0"/>
              <a:t>da </a:t>
            </a:r>
            <a:r>
              <a:rPr lang="pt-BR" sz="3200" dirty="0" smtClean="0"/>
              <a:t>rede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 err="1" smtClean="0"/>
              <a:t>Função</a:t>
            </a:r>
            <a:r>
              <a:rPr lang="en-US" sz="3200" dirty="0" smtClean="0"/>
              <a:t> </a:t>
            </a:r>
            <a:r>
              <a:rPr lang="en-US" sz="3200" dirty="0"/>
              <a:t>de </a:t>
            </a:r>
            <a:r>
              <a:rPr lang="en-US" sz="3200" dirty="0" err="1" smtClean="0"/>
              <a:t>Ativação</a:t>
            </a:r>
            <a:endParaRPr lang="pt-BR" sz="32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t-BR" sz="3200" dirty="0" smtClean="0"/>
              <a:t>Função Erro</a:t>
            </a:r>
            <a:endParaRPr lang="pt-BR" sz="32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t-BR" sz="3200" dirty="0" smtClean="0"/>
              <a:t>Função </a:t>
            </a:r>
            <a:r>
              <a:rPr lang="pt-BR" sz="3200" dirty="0" err="1"/>
              <a:t>Otimizadora</a:t>
            </a:r>
            <a:endParaRPr lang="pt-BR" sz="3200" dirty="0"/>
          </a:p>
          <a:p>
            <a:pPr marL="0" indent="0">
              <a:buNone/>
            </a:pPr>
            <a:endParaRPr lang="pt-BR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/>
              <a:t>Componentes de uma RN</a:t>
            </a:r>
          </a:p>
        </p:txBody>
      </p:sp>
    </p:spTree>
    <p:extLst>
      <p:ext uri="{BB962C8B-B14F-4D97-AF65-F5344CB8AC3E}">
        <p14:creationId xmlns:p14="http://schemas.microsoft.com/office/powerpoint/2010/main" val="1423707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 animBg="1"/>
      <p:bldP spid="9" grpId="0"/>
      <p:bldP spid="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Tipos</a:t>
            </a:r>
            <a:r>
              <a:rPr lang="en-US" dirty="0"/>
              <a:t> de </a:t>
            </a:r>
            <a:r>
              <a:rPr lang="en-US" dirty="0" err="1"/>
              <a:t>Arquitetura</a:t>
            </a:r>
            <a:r>
              <a:rPr lang="en-US" dirty="0"/>
              <a:t> de </a:t>
            </a:r>
            <a:r>
              <a:rPr lang="en-US" dirty="0" err="1"/>
              <a:t>Rede</a:t>
            </a:r>
            <a:endParaRPr lang="pt-BR" dirty="0"/>
          </a:p>
        </p:txBody>
      </p:sp>
      <p:sp>
        <p:nvSpPr>
          <p:cNvPr id="8" name="CaixaDeTexto 7"/>
          <p:cNvSpPr txBox="1"/>
          <p:nvPr/>
        </p:nvSpPr>
        <p:spPr>
          <a:xfrm>
            <a:off x="1009934" y="5227092"/>
            <a:ext cx="73970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Para </a:t>
            </a:r>
            <a:r>
              <a:rPr lang="en-US" dirty="0" err="1"/>
              <a:t>informações</a:t>
            </a:r>
            <a:r>
              <a:rPr lang="en-US" dirty="0"/>
              <a:t> </a:t>
            </a:r>
            <a:r>
              <a:rPr lang="en-US" dirty="0" err="1"/>
              <a:t>bem</a:t>
            </a:r>
            <a:r>
              <a:rPr lang="en-US" dirty="0"/>
              <a:t> </a:t>
            </a:r>
            <a:r>
              <a:rPr lang="en-US" dirty="0" err="1"/>
              <a:t>completas</a:t>
            </a:r>
            <a:r>
              <a:rPr lang="en-US" dirty="0"/>
              <a:t> </a:t>
            </a:r>
            <a:r>
              <a:rPr lang="en-US" dirty="0" err="1"/>
              <a:t>sobre</a:t>
            </a:r>
            <a:r>
              <a:rPr lang="en-US" dirty="0"/>
              <a:t> as </a:t>
            </a:r>
            <a:r>
              <a:rPr lang="en-US" dirty="0" err="1"/>
              <a:t>diversas</a:t>
            </a:r>
            <a:r>
              <a:rPr lang="en-US" dirty="0"/>
              <a:t> </a:t>
            </a:r>
            <a:r>
              <a:rPr lang="en-US" dirty="0" err="1"/>
              <a:t>arquiteturas</a:t>
            </a:r>
            <a:r>
              <a:rPr lang="en-US" dirty="0"/>
              <a:t>:</a:t>
            </a:r>
          </a:p>
          <a:p>
            <a:r>
              <a:rPr lang="pt-BR" dirty="0">
                <a:hlinkClick r:id="rId2"/>
              </a:rPr>
              <a:t>http://www.asimovinstitute.org/neural-network-zoo/</a:t>
            </a:r>
            <a:endParaRPr lang="pt-BR" dirty="0"/>
          </a:p>
        </p:txBody>
      </p:sp>
      <p:sp>
        <p:nvSpPr>
          <p:cNvPr id="10" name="Espaço Reservado para Conteúdo 2"/>
          <p:cNvSpPr>
            <a:spLocks noGrp="1"/>
          </p:cNvSpPr>
          <p:nvPr>
            <p:ph idx="1"/>
          </p:nvPr>
        </p:nvSpPr>
        <p:spPr>
          <a:xfrm>
            <a:off x="1049739" y="1640000"/>
            <a:ext cx="10346141" cy="3535679"/>
          </a:xfrm>
        </p:spPr>
        <p:txBody>
          <a:bodyPr>
            <a:normAutofit/>
          </a:bodyPr>
          <a:lstStyle/>
          <a:p>
            <a:r>
              <a:rPr lang="pt-BR" dirty="0"/>
              <a:t>      </a:t>
            </a:r>
            <a:r>
              <a:rPr lang="pt-BR" sz="3200" b="1" dirty="0">
                <a:solidFill>
                  <a:schemeClr val="tx1"/>
                </a:solidFill>
              </a:rPr>
              <a:t> </a:t>
            </a:r>
          </a:p>
          <a:p>
            <a:r>
              <a:rPr lang="pt-BR" sz="3200" b="1" dirty="0">
                <a:solidFill>
                  <a:schemeClr val="tx1"/>
                </a:solidFill>
              </a:rPr>
              <a:t>				</a:t>
            </a:r>
            <a:r>
              <a:rPr lang="pt-BR" sz="2800" b="1" dirty="0">
                <a:solidFill>
                  <a:schemeClr val="tx1"/>
                </a:solidFill>
              </a:rPr>
              <a:t>Redes Neurais </a:t>
            </a:r>
            <a:r>
              <a:rPr lang="pt-BR" sz="2800" b="1" dirty="0" err="1">
                <a:solidFill>
                  <a:schemeClr val="tx1"/>
                </a:solidFill>
              </a:rPr>
              <a:t>Feed-Forward</a:t>
            </a:r>
            <a:endParaRPr lang="pt-BR" sz="2800" b="1" dirty="0">
              <a:solidFill>
                <a:schemeClr val="tx1"/>
              </a:solidFill>
            </a:endParaRPr>
          </a:p>
          <a:p>
            <a:r>
              <a:rPr lang="pt-BR" sz="3200" b="1" dirty="0">
                <a:solidFill>
                  <a:schemeClr val="tx1"/>
                </a:solidFill>
              </a:rPr>
              <a:t>       </a:t>
            </a:r>
          </a:p>
          <a:p>
            <a:r>
              <a:rPr lang="pt-BR" sz="3200" b="1" dirty="0">
                <a:solidFill>
                  <a:schemeClr val="tx1"/>
                </a:solidFill>
              </a:rPr>
              <a:t>   3 Categorias	</a:t>
            </a:r>
            <a:r>
              <a:rPr lang="pt-BR" sz="2800" b="1" dirty="0">
                <a:solidFill>
                  <a:schemeClr val="tx1"/>
                </a:solidFill>
              </a:rPr>
              <a:t>Redes Recorrentes</a:t>
            </a:r>
          </a:p>
          <a:p>
            <a:endParaRPr lang="pt-BR" sz="3200" b="1" dirty="0">
              <a:solidFill>
                <a:schemeClr val="tx1"/>
              </a:solidFill>
            </a:endParaRPr>
          </a:p>
          <a:p>
            <a:r>
              <a:rPr lang="pt-BR" sz="3200" b="1" dirty="0">
                <a:solidFill>
                  <a:schemeClr val="tx1"/>
                </a:solidFill>
              </a:rPr>
              <a:t>				</a:t>
            </a:r>
            <a:r>
              <a:rPr lang="pt-BR" sz="2800" b="1" dirty="0">
                <a:solidFill>
                  <a:schemeClr val="tx1"/>
                </a:solidFill>
              </a:rPr>
              <a:t>Redes Conectadas Simetricamente</a:t>
            </a:r>
          </a:p>
          <a:p>
            <a:pPr marL="0" indent="0">
              <a:buNone/>
            </a:pPr>
            <a:endParaRPr lang="pt-BR" dirty="0"/>
          </a:p>
        </p:txBody>
      </p:sp>
      <p:sp>
        <p:nvSpPr>
          <p:cNvPr id="9" name="Colchete esquerdo 8"/>
          <p:cNvSpPr/>
          <p:nvPr/>
        </p:nvSpPr>
        <p:spPr>
          <a:xfrm>
            <a:off x="4367291" y="2347415"/>
            <a:ext cx="436728" cy="2402006"/>
          </a:xfrm>
          <a:prstGeom prst="leftBracket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8514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95400" y="-1123"/>
            <a:ext cx="9601200" cy="1142385"/>
          </a:xfrm>
        </p:spPr>
        <p:txBody>
          <a:bodyPr/>
          <a:lstStyle/>
          <a:p>
            <a:r>
              <a:rPr lang="en-US" dirty="0"/>
              <a:t>10 </a:t>
            </a:r>
            <a:r>
              <a:rPr lang="en-US" dirty="0" err="1"/>
              <a:t>Tipos</a:t>
            </a:r>
            <a:r>
              <a:rPr lang="en-US" dirty="0"/>
              <a:t> </a:t>
            </a:r>
            <a:r>
              <a:rPr lang="en-US" dirty="0" err="1"/>
              <a:t>Principais</a:t>
            </a:r>
            <a:r>
              <a:rPr lang="en-US" dirty="0"/>
              <a:t> </a:t>
            </a:r>
            <a:endParaRPr lang="pt-BR" dirty="0"/>
          </a:p>
        </p:txBody>
      </p:sp>
      <p:sp>
        <p:nvSpPr>
          <p:cNvPr id="8" name="CaixaDeTexto 7"/>
          <p:cNvSpPr txBox="1"/>
          <p:nvPr/>
        </p:nvSpPr>
        <p:spPr>
          <a:xfrm>
            <a:off x="1023582" y="5404516"/>
            <a:ext cx="73970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Para </a:t>
            </a:r>
            <a:r>
              <a:rPr lang="en-US" dirty="0" err="1"/>
              <a:t>informações</a:t>
            </a:r>
            <a:r>
              <a:rPr lang="en-US" dirty="0"/>
              <a:t> </a:t>
            </a:r>
            <a:r>
              <a:rPr lang="en-US" dirty="0" err="1"/>
              <a:t>bem</a:t>
            </a:r>
            <a:r>
              <a:rPr lang="en-US" dirty="0"/>
              <a:t> </a:t>
            </a:r>
            <a:r>
              <a:rPr lang="en-US" dirty="0" err="1"/>
              <a:t>completas</a:t>
            </a:r>
            <a:r>
              <a:rPr lang="en-US" dirty="0"/>
              <a:t> </a:t>
            </a:r>
            <a:r>
              <a:rPr lang="en-US" dirty="0" err="1"/>
              <a:t>sobre</a:t>
            </a:r>
            <a:r>
              <a:rPr lang="en-US" dirty="0"/>
              <a:t> as </a:t>
            </a:r>
            <a:r>
              <a:rPr lang="en-US" dirty="0" err="1"/>
              <a:t>diversas</a:t>
            </a:r>
            <a:r>
              <a:rPr lang="en-US" dirty="0"/>
              <a:t> </a:t>
            </a:r>
            <a:r>
              <a:rPr lang="en-US" dirty="0" err="1"/>
              <a:t>arquiteturas</a:t>
            </a:r>
            <a:r>
              <a:rPr lang="en-US" dirty="0"/>
              <a:t>:</a:t>
            </a:r>
          </a:p>
          <a:p>
            <a:r>
              <a:rPr lang="pt-BR" dirty="0">
                <a:hlinkClick r:id="rId2"/>
              </a:rPr>
              <a:t>http://www.asimovinstitute.org/neural-network-zoo/</a:t>
            </a:r>
            <a:endParaRPr lang="pt-BR" dirty="0"/>
          </a:p>
        </p:txBody>
      </p:sp>
      <p:sp>
        <p:nvSpPr>
          <p:cNvPr id="10" name="Espaço Reservado para Conteúdo 2"/>
          <p:cNvSpPr>
            <a:spLocks noGrp="1"/>
          </p:cNvSpPr>
          <p:nvPr>
            <p:ph idx="1"/>
          </p:nvPr>
        </p:nvSpPr>
        <p:spPr>
          <a:xfrm>
            <a:off x="696022" y="1610428"/>
            <a:ext cx="5158853" cy="3166280"/>
          </a:xfrm>
        </p:spPr>
        <p:txBody>
          <a:bodyPr>
            <a:noAutofit/>
          </a:bodyPr>
          <a:lstStyle/>
          <a:p>
            <a:pPr marL="457200" indent="-45720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2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Redes </a:t>
            </a:r>
            <a:r>
              <a:rPr lang="pt-BR" sz="2600" dirty="0" err="1">
                <a:solidFill>
                  <a:schemeClr val="tx2">
                    <a:lumMod val="65000"/>
                    <a:lumOff val="35000"/>
                  </a:schemeClr>
                </a:solidFill>
              </a:rPr>
              <a:t>Multilayer</a:t>
            </a:r>
            <a:r>
              <a:rPr lang="pt-BR" sz="2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 </a:t>
            </a:r>
            <a:r>
              <a:rPr lang="pt-BR" sz="2600" dirty="0" err="1">
                <a:solidFill>
                  <a:schemeClr val="tx2">
                    <a:lumMod val="65000"/>
                    <a:lumOff val="35000"/>
                  </a:schemeClr>
                </a:solidFill>
              </a:rPr>
              <a:t>Perceptron</a:t>
            </a:r>
            <a:endParaRPr lang="pt-BR" sz="26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pPr marL="457200" indent="-45720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2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Redes Neurais </a:t>
            </a:r>
            <a:r>
              <a:rPr lang="pt-BR" sz="2600" dirty="0" err="1">
                <a:solidFill>
                  <a:schemeClr val="tx2">
                    <a:lumMod val="65000"/>
                    <a:lumOff val="35000"/>
                  </a:schemeClr>
                </a:solidFill>
              </a:rPr>
              <a:t>Convolucionais</a:t>
            </a:r>
            <a:endParaRPr lang="pt-BR" sz="26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pPr marL="457200" indent="-45720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2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Redes Neurais Recorrentes</a:t>
            </a:r>
          </a:p>
          <a:p>
            <a:pPr marL="457200" indent="-45720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2600" dirty="0" err="1">
                <a:solidFill>
                  <a:schemeClr val="tx2">
                    <a:lumMod val="65000"/>
                    <a:lumOff val="35000"/>
                  </a:schemeClr>
                </a:solidFill>
              </a:rPr>
              <a:t>Long</a:t>
            </a:r>
            <a:r>
              <a:rPr lang="pt-BR" sz="2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 Short-</a:t>
            </a:r>
            <a:r>
              <a:rPr lang="pt-BR" sz="2600" dirty="0" err="1">
                <a:solidFill>
                  <a:schemeClr val="tx2">
                    <a:lumMod val="65000"/>
                    <a:lumOff val="35000"/>
                  </a:schemeClr>
                </a:solidFill>
              </a:rPr>
              <a:t>Term</a:t>
            </a:r>
            <a:r>
              <a:rPr lang="pt-BR" sz="2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 </a:t>
            </a:r>
            <a:r>
              <a:rPr lang="pt-BR" sz="2600" dirty="0" err="1">
                <a:solidFill>
                  <a:schemeClr val="tx2">
                    <a:lumMod val="65000"/>
                    <a:lumOff val="35000"/>
                  </a:schemeClr>
                </a:solidFill>
              </a:rPr>
              <a:t>Memory</a:t>
            </a:r>
            <a:r>
              <a:rPr lang="pt-BR" sz="2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 (LSTM)</a:t>
            </a:r>
          </a:p>
          <a:p>
            <a:pPr marL="457200" indent="-45720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2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Redes de </a:t>
            </a:r>
            <a:r>
              <a:rPr lang="pt-BR" sz="2600" dirty="0" err="1">
                <a:solidFill>
                  <a:schemeClr val="tx2">
                    <a:lumMod val="65000"/>
                    <a:lumOff val="35000"/>
                  </a:schemeClr>
                </a:solidFill>
              </a:rPr>
              <a:t>Hopfield</a:t>
            </a:r>
            <a:endParaRPr lang="pt-BR" sz="26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" name="Espaço Reservado para Conteúdo 2"/>
          <p:cNvSpPr>
            <a:spLocks noGrp="1"/>
          </p:cNvSpPr>
          <p:nvPr>
            <p:ph idx="1"/>
          </p:nvPr>
        </p:nvSpPr>
        <p:spPr>
          <a:xfrm>
            <a:off x="6550918" y="1173693"/>
            <a:ext cx="5445464" cy="3195847"/>
          </a:xfrm>
        </p:spPr>
        <p:txBody>
          <a:bodyPr>
            <a:noAutofit/>
          </a:bodyPr>
          <a:lstStyle/>
          <a:p>
            <a:pPr marL="457200" indent="-45720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2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Máquinas de Boltzmann</a:t>
            </a:r>
          </a:p>
          <a:p>
            <a:pPr marL="457200" indent="-45720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2600" dirty="0" err="1">
                <a:solidFill>
                  <a:schemeClr val="tx2">
                    <a:lumMod val="65000"/>
                    <a:lumOff val="35000"/>
                  </a:schemeClr>
                </a:solidFill>
              </a:rPr>
              <a:t>Deep</a:t>
            </a:r>
            <a:r>
              <a:rPr lang="pt-BR" sz="2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 </a:t>
            </a:r>
            <a:r>
              <a:rPr lang="pt-BR" sz="2600" dirty="0" err="1">
                <a:solidFill>
                  <a:schemeClr val="tx2">
                    <a:lumMod val="65000"/>
                    <a:lumOff val="35000"/>
                  </a:schemeClr>
                </a:solidFill>
              </a:rPr>
              <a:t>Belief</a:t>
            </a:r>
            <a:r>
              <a:rPr lang="pt-BR" sz="2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 Network</a:t>
            </a:r>
          </a:p>
          <a:p>
            <a:pPr marL="457200" indent="-45720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2600" dirty="0" err="1">
                <a:solidFill>
                  <a:schemeClr val="tx2">
                    <a:lumMod val="65000"/>
                    <a:lumOff val="35000"/>
                  </a:schemeClr>
                </a:solidFill>
              </a:rPr>
              <a:t>Deep</a:t>
            </a:r>
            <a:r>
              <a:rPr lang="pt-BR" sz="2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 </a:t>
            </a:r>
            <a:r>
              <a:rPr lang="pt-BR" sz="2600" dirty="0" err="1">
                <a:solidFill>
                  <a:schemeClr val="tx2">
                    <a:lumMod val="65000"/>
                    <a:lumOff val="35000"/>
                  </a:schemeClr>
                </a:solidFill>
              </a:rPr>
              <a:t>Auto-Encoders</a:t>
            </a:r>
            <a:endParaRPr lang="pt-BR" sz="26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pPr marL="457200" indent="-45720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2600" dirty="0" err="1">
                <a:solidFill>
                  <a:schemeClr val="tx2">
                    <a:lumMod val="65000"/>
                    <a:lumOff val="35000"/>
                  </a:schemeClr>
                </a:solidFill>
              </a:rPr>
              <a:t>Generative</a:t>
            </a:r>
            <a:r>
              <a:rPr lang="pt-BR" sz="2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 </a:t>
            </a:r>
            <a:r>
              <a:rPr lang="pt-BR" sz="2600" dirty="0" err="1">
                <a:solidFill>
                  <a:schemeClr val="tx2">
                    <a:lumMod val="65000"/>
                    <a:lumOff val="35000"/>
                  </a:schemeClr>
                </a:solidFill>
              </a:rPr>
              <a:t>Adversarial</a:t>
            </a:r>
            <a:r>
              <a:rPr lang="pt-BR" sz="2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 Network</a:t>
            </a:r>
          </a:p>
          <a:p>
            <a:pPr marL="457200" indent="-45720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2600" dirty="0" err="1">
                <a:solidFill>
                  <a:schemeClr val="tx2">
                    <a:lumMod val="65000"/>
                    <a:lumOff val="35000"/>
                  </a:schemeClr>
                </a:solidFill>
              </a:rPr>
              <a:t>Deep</a:t>
            </a:r>
            <a:r>
              <a:rPr lang="pt-BR" sz="2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 Neural Network Capsules</a:t>
            </a:r>
          </a:p>
        </p:txBody>
      </p:sp>
    </p:spTree>
    <p:extLst>
      <p:ext uri="{BB962C8B-B14F-4D97-AF65-F5344CB8AC3E}">
        <p14:creationId xmlns:p14="http://schemas.microsoft.com/office/powerpoint/2010/main" val="2007208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Função</a:t>
            </a:r>
            <a:r>
              <a:rPr lang="en-US" dirty="0" smtClean="0"/>
              <a:t> de </a:t>
            </a:r>
            <a:r>
              <a:rPr lang="en-US" dirty="0" err="1" smtClean="0"/>
              <a:t>ativação</a:t>
            </a:r>
            <a:endParaRPr lang="pt-BR" dirty="0"/>
          </a:p>
        </p:txBody>
      </p:sp>
      <p:pic>
        <p:nvPicPr>
          <p:cNvPr id="3" name="Picture 2" descr="Resultado de imagem para perceptr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4397" y="1899919"/>
            <a:ext cx="6655727" cy="3854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/>
          <p:cNvSpPr txBox="1"/>
          <p:nvPr/>
        </p:nvSpPr>
        <p:spPr>
          <a:xfrm>
            <a:off x="2341880" y="5771852"/>
            <a:ext cx="68021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/>
              <a:t>Fonte: </a:t>
            </a:r>
            <a:r>
              <a:rPr lang="pt-BR" sz="1200" dirty="0">
                <a:hlinkClick r:id="rId3"/>
              </a:rPr>
              <a:t>https://towardsdatascience.com/build-neural-network-from-scratch-part-2-673ec7cdd89f</a:t>
            </a:r>
            <a:endParaRPr lang="pt-BR" sz="1200" dirty="0"/>
          </a:p>
        </p:txBody>
      </p:sp>
    </p:spTree>
    <p:extLst>
      <p:ext uri="{BB962C8B-B14F-4D97-AF65-F5344CB8AC3E}">
        <p14:creationId xmlns:p14="http://schemas.microsoft.com/office/powerpoint/2010/main" val="1542507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Função</a:t>
            </a:r>
            <a:r>
              <a:rPr lang="en-US" dirty="0" smtClean="0"/>
              <a:t> de </a:t>
            </a:r>
            <a:r>
              <a:rPr lang="en-US" dirty="0" err="1" smtClean="0"/>
              <a:t>ativação</a:t>
            </a:r>
            <a:endParaRPr lang="pt-BR" dirty="0"/>
          </a:p>
        </p:txBody>
      </p:sp>
      <p:sp>
        <p:nvSpPr>
          <p:cNvPr id="7" name="Espaço Reservado para Conteúdo 2"/>
          <p:cNvSpPr>
            <a:spLocks noGrp="1"/>
          </p:cNvSpPr>
          <p:nvPr>
            <p:ph idx="1"/>
          </p:nvPr>
        </p:nvSpPr>
        <p:spPr>
          <a:xfrm>
            <a:off x="1295400" y="1981201"/>
            <a:ext cx="9601200" cy="3809999"/>
          </a:xfrm>
        </p:spPr>
        <p:txBody>
          <a:bodyPr>
            <a:normAutofit fontScale="92500"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b="1" dirty="0" smtClean="0">
                <a:solidFill>
                  <a:schemeClr val="tx1"/>
                </a:solidFill>
              </a:rPr>
              <a:t>Introduzem </a:t>
            </a:r>
            <a:r>
              <a:rPr lang="pt-BR" b="1" dirty="0">
                <a:solidFill>
                  <a:schemeClr val="tx1"/>
                </a:solidFill>
              </a:rPr>
              <a:t>um componente não linear nas redes </a:t>
            </a:r>
            <a:r>
              <a:rPr lang="pt-BR" b="1" dirty="0" smtClean="0">
                <a:solidFill>
                  <a:schemeClr val="tx1"/>
                </a:solidFill>
              </a:rPr>
              <a:t>neurais;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b="1" dirty="0" smtClean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b="1" dirty="0" smtClean="0">
                <a:solidFill>
                  <a:schemeClr val="tx1"/>
                </a:solidFill>
              </a:rPr>
              <a:t>Permitem </a:t>
            </a:r>
            <a:r>
              <a:rPr lang="pt-BR" b="1" dirty="0">
                <a:solidFill>
                  <a:schemeClr val="tx1"/>
                </a:solidFill>
              </a:rPr>
              <a:t>que pequenas mudanças nos pesos e bias causem apenas uma pequena alteração no </a:t>
            </a:r>
            <a:r>
              <a:rPr lang="pt-BR" b="1" dirty="0" smtClean="0">
                <a:solidFill>
                  <a:schemeClr val="tx1"/>
                </a:solidFill>
              </a:rPr>
              <a:t>output</a:t>
            </a:r>
          </a:p>
          <a:p>
            <a:endParaRPr lang="pt-BR" b="1" dirty="0" smtClean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 err="1" smtClean="0">
                <a:solidFill>
                  <a:schemeClr val="tx1"/>
                </a:solidFill>
              </a:rPr>
              <a:t>Vão</a:t>
            </a:r>
            <a:r>
              <a:rPr lang="en-US" b="1" dirty="0" smtClean="0">
                <a:solidFill>
                  <a:schemeClr val="tx1"/>
                </a:solidFill>
              </a:rPr>
              <a:t> </a:t>
            </a:r>
            <a:r>
              <a:rPr lang="en-US" b="1" dirty="0" err="1" smtClean="0">
                <a:solidFill>
                  <a:schemeClr val="tx1"/>
                </a:solidFill>
              </a:rPr>
              <a:t>decidir</a:t>
            </a:r>
            <a:r>
              <a:rPr lang="en-US" b="1" dirty="0" smtClean="0">
                <a:solidFill>
                  <a:schemeClr val="tx1"/>
                </a:solidFill>
              </a:rPr>
              <a:t> se um </a:t>
            </a:r>
            <a:r>
              <a:rPr lang="en-US" b="1" dirty="0" err="1" smtClean="0">
                <a:solidFill>
                  <a:schemeClr val="tx1"/>
                </a:solidFill>
              </a:rPr>
              <a:t>neurônio</a:t>
            </a:r>
            <a:r>
              <a:rPr lang="en-US" b="1" dirty="0" smtClean="0">
                <a:solidFill>
                  <a:schemeClr val="tx1"/>
                </a:solidFill>
              </a:rPr>
              <a:t> </a:t>
            </a:r>
            <a:r>
              <a:rPr lang="en-US" b="1" dirty="0" err="1" smtClean="0">
                <a:solidFill>
                  <a:schemeClr val="tx1"/>
                </a:solidFill>
              </a:rPr>
              <a:t>será</a:t>
            </a:r>
            <a:r>
              <a:rPr lang="en-US" b="1" dirty="0" smtClean="0">
                <a:solidFill>
                  <a:schemeClr val="tx1"/>
                </a:solidFill>
              </a:rPr>
              <a:t> </a:t>
            </a:r>
            <a:r>
              <a:rPr lang="en-US" b="1" dirty="0" err="1" smtClean="0">
                <a:solidFill>
                  <a:schemeClr val="tx1"/>
                </a:solidFill>
              </a:rPr>
              <a:t>ativado</a:t>
            </a:r>
            <a:r>
              <a:rPr lang="en-US" b="1" dirty="0" smtClean="0">
                <a:solidFill>
                  <a:schemeClr val="tx1"/>
                </a:solidFill>
              </a:rPr>
              <a:t> </a:t>
            </a:r>
            <a:r>
              <a:rPr lang="en-US" b="1" dirty="0" err="1" smtClean="0">
                <a:solidFill>
                  <a:schemeClr val="tx1"/>
                </a:solidFill>
              </a:rPr>
              <a:t>ou</a:t>
            </a:r>
            <a:r>
              <a:rPr lang="en-US" b="1" dirty="0" smtClean="0">
                <a:solidFill>
                  <a:schemeClr val="tx1"/>
                </a:solidFill>
              </a:rPr>
              <a:t> </a:t>
            </a:r>
            <a:r>
              <a:rPr lang="en-US" b="1" dirty="0" err="1" smtClean="0">
                <a:solidFill>
                  <a:schemeClr val="tx1"/>
                </a:solidFill>
              </a:rPr>
              <a:t>não</a:t>
            </a:r>
            <a:endParaRPr lang="pt-BR" b="1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b="1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b="1" dirty="0" smtClean="0">
                <a:solidFill>
                  <a:schemeClr val="tx1"/>
                </a:solidFill>
              </a:rPr>
              <a:t>Tipos: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 err="1" smtClean="0"/>
              <a:t>ReLU</a:t>
            </a:r>
            <a:endParaRPr lang="en-US" dirty="0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 err="1" smtClean="0"/>
              <a:t>Sigmoide</a:t>
            </a:r>
            <a:endParaRPr lang="en-US" dirty="0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b="1" dirty="0" err="1" smtClean="0">
                <a:solidFill>
                  <a:schemeClr val="tx1"/>
                </a:solidFill>
              </a:rPr>
              <a:t>Softmax</a:t>
            </a:r>
            <a:endParaRPr lang="en-US" b="1" dirty="0" smtClean="0">
              <a:solidFill>
                <a:schemeClr val="tx1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 smtClean="0"/>
              <a:t>Etc.</a:t>
            </a:r>
            <a:endParaRPr lang="pt-BR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pt-BR" dirty="0"/>
          </a:p>
        </p:txBody>
      </p:sp>
      <p:pic>
        <p:nvPicPr>
          <p:cNvPr id="8" name="Picture 2" descr="Resultado de imagem para relu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3178" y="4230502"/>
            <a:ext cx="3808228" cy="1733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Resultado de imagem para sigmoid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3285" y="2973018"/>
            <a:ext cx="3427437" cy="2281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8007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Função</a:t>
            </a:r>
            <a:r>
              <a:rPr lang="en-US" dirty="0" smtClean="0"/>
              <a:t> de </a:t>
            </a:r>
            <a:r>
              <a:rPr lang="en-US" dirty="0" err="1" smtClean="0"/>
              <a:t>erro</a:t>
            </a:r>
            <a:r>
              <a:rPr lang="en-US" dirty="0" smtClean="0"/>
              <a:t> (</a:t>
            </a:r>
            <a:r>
              <a:rPr lang="en-US" dirty="0" err="1" smtClean="0"/>
              <a:t>ou</a:t>
            </a:r>
            <a:r>
              <a:rPr lang="en-US" dirty="0" smtClean="0"/>
              <a:t> </a:t>
            </a:r>
            <a:r>
              <a:rPr lang="en-US" dirty="0" err="1" smtClean="0"/>
              <a:t>função</a:t>
            </a:r>
            <a:r>
              <a:rPr lang="en-US" dirty="0" smtClean="0"/>
              <a:t> </a:t>
            </a:r>
            <a:r>
              <a:rPr lang="en-US" dirty="0" err="1" smtClean="0"/>
              <a:t>custo</a:t>
            </a:r>
            <a:r>
              <a:rPr lang="en-US" dirty="0" smtClean="0"/>
              <a:t>)</a:t>
            </a:r>
            <a:endParaRPr lang="pt-BR" dirty="0"/>
          </a:p>
        </p:txBody>
      </p:sp>
      <p:sp>
        <p:nvSpPr>
          <p:cNvPr id="7" name="Espaço Reservado para Conteúdo 2"/>
          <p:cNvSpPr>
            <a:spLocks noGrp="1"/>
          </p:cNvSpPr>
          <p:nvPr>
            <p:ph idx="1"/>
          </p:nvPr>
        </p:nvSpPr>
        <p:spPr>
          <a:xfrm>
            <a:off x="1295400" y="1981201"/>
            <a:ext cx="9601200" cy="3809999"/>
          </a:xfrm>
        </p:spPr>
        <p:txBody>
          <a:bodyPr>
            <a:normAutofit lnSpcReduction="10000"/>
          </a:bodyPr>
          <a:lstStyle/>
          <a:p>
            <a:pPr marL="342900" indent="-342900">
              <a:lnSpc>
                <a:spcPct val="80000"/>
              </a:lnSpc>
              <a:buFont typeface="Arial" pitchFamily="34" charset="0"/>
              <a:buChar char="•"/>
            </a:pPr>
            <a:r>
              <a:rPr lang="pt-BR" sz="1900" b="1" dirty="0" smtClean="0">
                <a:solidFill>
                  <a:schemeClr val="tx1"/>
                </a:solidFill>
              </a:rPr>
              <a:t>Tem o  </a:t>
            </a:r>
            <a:r>
              <a:rPr lang="pt-BR" sz="1900" b="1" dirty="0">
                <a:solidFill>
                  <a:schemeClr val="tx1"/>
                </a:solidFill>
              </a:rPr>
              <a:t>método de avaliar quão bem </a:t>
            </a:r>
            <a:r>
              <a:rPr lang="pt-BR" sz="1900" b="1" dirty="0" smtClean="0">
                <a:solidFill>
                  <a:schemeClr val="tx1"/>
                </a:solidFill>
              </a:rPr>
              <a:t>a rede está prevendo os resultados </a:t>
            </a:r>
          </a:p>
          <a:p>
            <a:pPr marL="342900" indent="-342900">
              <a:lnSpc>
                <a:spcPct val="80000"/>
              </a:lnSpc>
              <a:buFont typeface="Arial" pitchFamily="34" charset="0"/>
              <a:buChar char="•"/>
            </a:pPr>
            <a:endParaRPr lang="pt-BR" sz="1900" b="1" dirty="0" smtClean="0">
              <a:solidFill>
                <a:schemeClr val="tx1"/>
              </a:solidFill>
            </a:endParaRPr>
          </a:p>
          <a:p>
            <a:pPr marL="342900" indent="-342900">
              <a:lnSpc>
                <a:spcPct val="80000"/>
              </a:lnSpc>
              <a:buFont typeface="Arial" pitchFamily="34" charset="0"/>
              <a:buChar char="•"/>
            </a:pPr>
            <a:r>
              <a:rPr lang="pt-BR" sz="1900" b="1" dirty="0" smtClean="0">
                <a:solidFill>
                  <a:schemeClr val="tx1"/>
                </a:solidFill>
              </a:rPr>
              <a:t>Gera a medida  “</a:t>
            </a:r>
            <a:r>
              <a:rPr lang="pt-BR" sz="1900" b="1" i="1" dirty="0" err="1" smtClean="0">
                <a:solidFill>
                  <a:schemeClr val="tx1"/>
                </a:solidFill>
              </a:rPr>
              <a:t>loss</a:t>
            </a:r>
            <a:r>
              <a:rPr lang="pt-BR" sz="1900" b="1" dirty="0" smtClean="0">
                <a:solidFill>
                  <a:schemeClr val="tx1"/>
                </a:solidFill>
              </a:rPr>
              <a:t>”, quanto mais distante o valor previsto está do real, maior o </a:t>
            </a:r>
            <a:r>
              <a:rPr lang="pt-BR" sz="1900" b="1" i="1" dirty="0" err="1" smtClean="0">
                <a:solidFill>
                  <a:schemeClr val="tx1"/>
                </a:solidFill>
              </a:rPr>
              <a:t>loss</a:t>
            </a:r>
            <a:r>
              <a:rPr lang="pt-BR" sz="1900" b="1" dirty="0" smtClean="0">
                <a:solidFill>
                  <a:schemeClr val="tx1"/>
                </a:solidFill>
              </a:rPr>
              <a:t>. </a:t>
            </a:r>
          </a:p>
          <a:p>
            <a:pPr marL="342900" indent="-342900">
              <a:lnSpc>
                <a:spcPct val="80000"/>
              </a:lnSpc>
              <a:buFont typeface="Arial" pitchFamily="34" charset="0"/>
              <a:buChar char="•"/>
            </a:pPr>
            <a:endParaRPr lang="en-US" sz="1900" b="1" dirty="0">
              <a:solidFill>
                <a:schemeClr val="tx1"/>
              </a:solidFill>
            </a:endParaRPr>
          </a:p>
          <a:p>
            <a:pPr marL="342900" indent="-342900">
              <a:lnSpc>
                <a:spcPct val="80000"/>
              </a:lnSpc>
              <a:buFont typeface="Arial" pitchFamily="34" charset="0"/>
              <a:buChar char="•"/>
            </a:pPr>
            <a:r>
              <a:rPr lang="en-US" sz="1900" b="1" dirty="0" err="1">
                <a:solidFill>
                  <a:schemeClr val="tx1"/>
                </a:solidFill>
              </a:rPr>
              <a:t>Principais</a:t>
            </a:r>
            <a:r>
              <a:rPr lang="en-US" sz="1900" b="1" dirty="0">
                <a:solidFill>
                  <a:schemeClr val="tx1"/>
                </a:solidFill>
              </a:rPr>
              <a:t> </a:t>
            </a:r>
            <a:r>
              <a:rPr lang="en-US" sz="1900" b="1" dirty="0" err="1">
                <a:solidFill>
                  <a:schemeClr val="tx1"/>
                </a:solidFill>
              </a:rPr>
              <a:t>tipos</a:t>
            </a:r>
            <a:r>
              <a:rPr lang="en-US" sz="1900" b="1" dirty="0">
                <a:solidFill>
                  <a:schemeClr val="tx1"/>
                </a:solidFill>
              </a:rPr>
              <a:t>:</a:t>
            </a:r>
            <a:endParaRPr lang="pt-BR" sz="1900" b="1" dirty="0">
              <a:solidFill>
                <a:schemeClr val="tx1"/>
              </a:solidFill>
            </a:endParaRPr>
          </a:p>
          <a:p>
            <a:pPr marL="800100" lvl="1" indent="-342900">
              <a:lnSpc>
                <a:spcPct val="80000"/>
              </a:lnSpc>
              <a:buFont typeface="Arial" pitchFamily="34" charset="0"/>
              <a:buChar char="•"/>
            </a:pPr>
            <a:r>
              <a:rPr lang="pt-BR" sz="1900" b="1" dirty="0" err="1">
                <a:solidFill>
                  <a:schemeClr val="tx1"/>
                </a:solidFill>
              </a:rPr>
              <a:t>Mean</a:t>
            </a:r>
            <a:r>
              <a:rPr lang="pt-BR" sz="1900" b="1" dirty="0">
                <a:solidFill>
                  <a:schemeClr val="tx1"/>
                </a:solidFill>
              </a:rPr>
              <a:t> Square </a:t>
            </a:r>
            <a:r>
              <a:rPr lang="pt-BR" sz="1900" b="1" dirty="0" err="1">
                <a:solidFill>
                  <a:schemeClr val="tx1"/>
                </a:solidFill>
              </a:rPr>
              <a:t>Error</a:t>
            </a:r>
            <a:r>
              <a:rPr lang="pt-BR" sz="1900" b="1" dirty="0">
                <a:solidFill>
                  <a:schemeClr val="tx1"/>
                </a:solidFill>
              </a:rPr>
              <a:t> (MSE)</a:t>
            </a:r>
          </a:p>
          <a:p>
            <a:pPr marL="800100" lvl="1" indent="-342900">
              <a:lnSpc>
                <a:spcPct val="80000"/>
              </a:lnSpc>
              <a:buFont typeface="Arial" pitchFamily="34" charset="0"/>
              <a:buChar char="•"/>
            </a:pPr>
            <a:r>
              <a:rPr lang="pt-BR" sz="1900" b="1" dirty="0" err="1">
                <a:solidFill>
                  <a:schemeClr val="tx1"/>
                </a:solidFill>
              </a:rPr>
              <a:t>Mean</a:t>
            </a:r>
            <a:r>
              <a:rPr lang="pt-BR" sz="1900" b="1" dirty="0">
                <a:solidFill>
                  <a:schemeClr val="tx1"/>
                </a:solidFill>
              </a:rPr>
              <a:t> </a:t>
            </a:r>
            <a:r>
              <a:rPr lang="pt-BR" sz="1900" b="1" dirty="0" err="1">
                <a:solidFill>
                  <a:schemeClr val="tx1"/>
                </a:solidFill>
              </a:rPr>
              <a:t>Absolute</a:t>
            </a:r>
            <a:r>
              <a:rPr lang="pt-BR" sz="1900" b="1" dirty="0">
                <a:solidFill>
                  <a:schemeClr val="tx1"/>
                </a:solidFill>
              </a:rPr>
              <a:t> </a:t>
            </a:r>
            <a:r>
              <a:rPr lang="pt-BR" sz="1900" b="1" dirty="0" err="1">
                <a:solidFill>
                  <a:schemeClr val="tx1"/>
                </a:solidFill>
              </a:rPr>
              <a:t>Error</a:t>
            </a:r>
            <a:r>
              <a:rPr lang="pt-BR" sz="1900" b="1" dirty="0">
                <a:solidFill>
                  <a:schemeClr val="tx1"/>
                </a:solidFill>
              </a:rPr>
              <a:t> (MAE)</a:t>
            </a:r>
          </a:p>
          <a:p>
            <a:pPr marL="800100" lvl="1" indent="-342900">
              <a:lnSpc>
                <a:spcPct val="80000"/>
              </a:lnSpc>
              <a:buFont typeface="Arial" pitchFamily="34" charset="0"/>
              <a:buChar char="•"/>
            </a:pPr>
            <a:r>
              <a:rPr lang="pt-BR" sz="1900" b="1" dirty="0" err="1">
                <a:solidFill>
                  <a:schemeClr val="tx1"/>
                </a:solidFill>
              </a:rPr>
              <a:t>Multi</a:t>
            </a:r>
            <a:r>
              <a:rPr lang="pt-BR" sz="1900" b="1" dirty="0">
                <a:solidFill>
                  <a:schemeClr val="tx1"/>
                </a:solidFill>
              </a:rPr>
              <a:t> </a:t>
            </a:r>
            <a:r>
              <a:rPr lang="pt-BR" sz="1900" b="1" dirty="0" err="1">
                <a:solidFill>
                  <a:schemeClr val="tx1"/>
                </a:solidFill>
              </a:rPr>
              <a:t>class</a:t>
            </a:r>
            <a:r>
              <a:rPr lang="pt-BR" sz="1900" b="1" dirty="0">
                <a:solidFill>
                  <a:schemeClr val="tx1"/>
                </a:solidFill>
              </a:rPr>
              <a:t> SVM </a:t>
            </a:r>
            <a:r>
              <a:rPr lang="pt-BR" sz="1900" b="1" dirty="0" err="1">
                <a:solidFill>
                  <a:schemeClr val="tx1"/>
                </a:solidFill>
              </a:rPr>
              <a:t>Loss</a:t>
            </a:r>
            <a:endParaRPr lang="pt-BR" sz="1900" b="1" dirty="0">
              <a:solidFill>
                <a:schemeClr val="tx1"/>
              </a:solidFill>
            </a:endParaRPr>
          </a:p>
          <a:p>
            <a:pPr marL="800100" lvl="1" indent="-342900">
              <a:lnSpc>
                <a:spcPct val="80000"/>
              </a:lnSpc>
              <a:buFont typeface="Arial" pitchFamily="34" charset="0"/>
              <a:buChar char="•"/>
            </a:pPr>
            <a:r>
              <a:rPr lang="pt-BR" sz="1900" b="1" dirty="0">
                <a:solidFill>
                  <a:schemeClr val="tx1"/>
                </a:solidFill>
              </a:rPr>
              <a:t>Cross </a:t>
            </a:r>
            <a:r>
              <a:rPr lang="pt-BR" sz="1900" b="1" dirty="0" err="1">
                <a:solidFill>
                  <a:schemeClr val="tx1"/>
                </a:solidFill>
              </a:rPr>
              <a:t>Entropy</a:t>
            </a:r>
            <a:r>
              <a:rPr lang="pt-BR" sz="1900" b="1" dirty="0">
                <a:solidFill>
                  <a:schemeClr val="tx1"/>
                </a:solidFill>
              </a:rPr>
              <a:t> </a:t>
            </a:r>
            <a:r>
              <a:rPr lang="pt-BR" sz="1900" b="1" dirty="0" err="1">
                <a:solidFill>
                  <a:schemeClr val="tx1"/>
                </a:solidFill>
              </a:rPr>
              <a:t>Loss</a:t>
            </a:r>
            <a:endParaRPr lang="pt-BR" sz="1900" b="1" dirty="0">
              <a:solidFill>
                <a:schemeClr val="tx1"/>
              </a:solidFill>
            </a:endParaRPr>
          </a:p>
          <a:p>
            <a:pPr marL="342900" indent="-342900">
              <a:lnSpc>
                <a:spcPct val="80000"/>
              </a:lnSpc>
              <a:buFont typeface="Arial" pitchFamily="34" charset="0"/>
              <a:buChar char="•"/>
            </a:pPr>
            <a:endParaRPr lang="pt-BR" sz="1800" b="1" dirty="0" smtClean="0"/>
          </a:p>
          <a:p>
            <a:pPr marL="342900" indent="-342900">
              <a:lnSpc>
                <a:spcPct val="80000"/>
              </a:lnSpc>
              <a:buFont typeface="Arial" pitchFamily="34" charset="0"/>
              <a:buChar char="•"/>
            </a:pPr>
            <a:endParaRPr lang="pt-BR" sz="1900" b="1" dirty="0" smtClean="0">
              <a:solidFill>
                <a:schemeClr val="tx1"/>
              </a:solidFill>
            </a:endParaRPr>
          </a:p>
          <a:p>
            <a:r>
              <a:rPr lang="pt-BR" dirty="0"/>
              <a:t/>
            </a:r>
            <a:br>
              <a:rPr lang="pt-BR" dirty="0"/>
            </a:b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89478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Funções</a:t>
            </a:r>
            <a:r>
              <a:rPr lang="en-US" dirty="0" smtClean="0"/>
              <a:t> de </a:t>
            </a:r>
            <a:r>
              <a:rPr lang="en-US" dirty="0" err="1" smtClean="0"/>
              <a:t>otimização</a:t>
            </a:r>
            <a:endParaRPr lang="pt-BR" dirty="0"/>
          </a:p>
        </p:txBody>
      </p:sp>
      <p:sp>
        <p:nvSpPr>
          <p:cNvPr id="11" name="Espaço Reservado para Conteúdo 2"/>
          <p:cNvSpPr>
            <a:spLocks noGrp="1"/>
          </p:cNvSpPr>
          <p:nvPr>
            <p:ph idx="1"/>
          </p:nvPr>
        </p:nvSpPr>
        <p:spPr>
          <a:xfrm>
            <a:off x="1295400" y="1981201"/>
            <a:ext cx="9601200" cy="3809999"/>
          </a:xfrm>
        </p:spPr>
        <p:txBody>
          <a:bodyPr>
            <a:normAutofit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 err="1" smtClean="0">
                <a:solidFill>
                  <a:schemeClr val="tx1"/>
                </a:solidFill>
              </a:rPr>
              <a:t>Definem</a:t>
            </a:r>
            <a:r>
              <a:rPr lang="en-US" b="1" dirty="0" smtClean="0">
                <a:solidFill>
                  <a:schemeClr val="tx1"/>
                </a:solidFill>
              </a:rPr>
              <a:t> o </a:t>
            </a:r>
            <a:r>
              <a:rPr lang="en-US" b="1" dirty="0" err="1" smtClean="0">
                <a:solidFill>
                  <a:schemeClr val="tx1"/>
                </a:solidFill>
              </a:rPr>
              <a:t>processo</a:t>
            </a:r>
            <a:r>
              <a:rPr lang="en-US" b="1" dirty="0" smtClean="0">
                <a:solidFill>
                  <a:schemeClr val="tx1"/>
                </a:solidFill>
              </a:rPr>
              <a:t> de </a:t>
            </a:r>
            <a:r>
              <a:rPr lang="en-US" b="1" dirty="0" err="1" smtClean="0">
                <a:solidFill>
                  <a:schemeClr val="tx1"/>
                </a:solidFill>
              </a:rPr>
              <a:t>aprendizado</a:t>
            </a:r>
            <a:r>
              <a:rPr lang="en-US" b="1" dirty="0" smtClean="0">
                <a:solidFill>
                  <a:schemeClr val="tx1"/>
                </a:solidFill>
              </a:rPr>
              <a:t>, </a:t>
            </a:r>
            <a:r>
              <a:rPr lang="en-US" b="1" dirty="0" err="1" smtClean="0">
                <a:solidFill>
                  <a:schemeClr val="tx1"/>
                </a:solidFill>
              </a:rPr>
              <a:t>ou</a:t>
            </a:r>
            <a:r>
              <a:rPr lang="en-US" b="1" dirty="0" smtClean="0">
                <a:solidFill>
                  <a:schemeClr val="tx1"/>
                </a:solidFill>
              </a:rPr>
              <a:t> </a:t>
            </a:r>
            <a:r>
              <a:rPr lang="en-US" b="1" dirty="0" err="1" smtClean="0">
                <a:solidFill>
                  <a:schemeClr val="tx1"/>
                </a:solidFill>
              </a:rPr>
              <a:t>seja</a:t>
            </a:r>
            <a:r>
              <a:rPr lang="en-US" b="1" dirty="0" smtClean="0">
                <a:solidFill>
                  <a:schemeClr val="tx1"/>
                </a:solidFill>
              </a:rPr>
              <a:t>, do </a:t>
            </a:r>
            <a:r>
              <a:rPr lang="en-US" b="1" dirty="0" err="1" smtClean="0">
                <a:solidFill>
                  <a:schemeClr val="tx1"/>
                </a:solidFill>
              </a:rPr>
              <a:t>ajuste</a:t>
            </a:r>
            <a:r>
              <a:rPr lang="en-US" b="1" dirty="0" smtClean="0">
                <a:solidFill>
                  <a:schemeClr val="tx1"/>
                </a:solidFill>
              </a:rPr>
              <a:t> dos pesos e bias</a:t>
            </a:r>
          </a:p>
          <a:p>
            <a:endParaRPr lang="pt-BR" b="1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b="1" dirty="0" smtClean="0">
                <a:solidFill>
                  <a:schemeClr val="tx1"/>
                </a:solidFill>
              </a:rPr>
              <a:t>Tipos: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t-BR" dirty="0"/>
              <a:t>Gradiente Descendente Estocástico (GDE</a:t>
            </a:r>
            <a:r>
              <a:rPr lang="pt-BR" dirty="0" smtClean="0"/>
              <a:t>)</a:t>
            </a:r>
            <a:endParaRPr lang="pt-BR" b="0" dirty="0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t-BR" dirty="0" err="1" smtClean="0"/>
              <a:t>Mini-Batch</a:t>
            </a:r>
            <a:r>
              <a:rPr lang="pt-BR" dirty="0" smtClean="0"/>
              <a:t> Gradiente Descendente</a:t>
            </a:r>
            <a:endParaRPr lang="pt-BR" b="0" dirty="0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t-BR" dirty="0" smtClean="0"/>
              <a:t>Momentum</a:t>
            </a:r>
            <a:endParaRPr lang="pt-BR" b="0" dirty="0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t-BR" dirty="0" err="1" smtClean="0"/>
              <a:t>Adagrad</a:t>
            </a:r>
            <a:endParaRPr lang="pt-BR" b="0" dirty="0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t-BR" dirty="0" err="1" smtClean="0"/>
              <a:t>Adadelta</a:t>
            </a:r>
            <a:endParaRPr lang="pt-BR" b="0" dirty="0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t-BR" dirty="0" err="1" smtClean="0"/>
              <a:t>Rmsprop</a:t>
            </a:r>
            <a:r>
              <a:rPr lang="pt-BR" dirty="0" smtClean="0"/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t-BR" dirty="0" smtClean="0"/>
              <a:t>Adam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29333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Acurácia</a:t>
            </a:r>
            <a:r>
              <a:rPr lang="en-US" dirty="0" smtClean="0"/>
              <a:t> x Loss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Acurácia</a:t>
            </a:r>
            <a:endParaRPr lang="pt-BR" dirty="0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pt-BR" dirty="0" smtClean="0"/>
              <a:t>É </a:t>
            </a:r>
            <a:r>
              <a:rPr lang="pt-BR" dirty="0"/>
              <a:t>a relação entre o número de acertos e o total de predições (</a:t>
            </a:r>
            <a:r>
              <a:rPr lang="pt-BR" dirty="0" smtClean="0"/>
              <a:t>tamanho </a:t>
            </a:r>
            <a:r>
              <a:rPr lang="pt-BR" dirty="0"/>
              <a:t>do </a:t>
            </a:r>
            <a:r>
              <a:rPr lang="pt-BR" dirty="0" err="1"/>
              <a:t>dataset</a:t>
            </a:r>
            <a:r>
              <a:rPr lang="pt-BR" dirty="0"/>
              <a:t> de teste</a:t>
            </a:r>
            <a:r>
              <a:rPr lang="pt-BR" dirty="0" smtClean="0"/>
              <a:t>).</a:t>
            </a:r>
          </a:p>
          <a:p>
            <a:pPr marL="0" indent="0">
              <a:buNone/>
            </a:pPr>
            <a:r>
              <a:rPr lang="pt-BR" dirty="0" smtClean="0"/>
              <a:t>Acurácia </a:t>
            </a:r>
            <a:r>
              <a:rPr lang="pt-BR" dirty="0"/>
              <a:t>= [90 = Acertos] </a:t>
            </a:r>
            <a:r>
              <a:rPr lang="pt-BR" b="1" dirty="0"/>
              <a:t>/</a:t>
            </a:r>
            <a:r>
              <a:rPr lang="pt-BR" dirty="0"/>
              <a:t> [100 = Total de Tentativas] -&gt; Acurácia = 90%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Loss</a:t>
            </a:r>
            <a:endParaRPr lang="pt-BR" dirty="0"/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I</a:t>
            </a:r>
            <a:r>
              <a:rPr lang="pt-BR" dirty="0" err="1" smtClean="0"/>
              <a:t>ncorpora</a:t>
            </a:r>
            <a:r>
              <a:rPr lang="pt-BR" dirty="0" smtClean="0"/>
              <a:t> </a:t>
            </a:r>
            <a:r>
              <a:rPr lang="pt-BR" dirty="0"/>
              <a:t>a </a:t>
            </a:r>
            <a:r>
              <a:rPr lang="pt-BR" dirty="0" err="1"/>
              <a:t>idéia</a:t>
            </a:r>
            <a:r>
              <a:rPr lang="pt-BR" dirty="0"/>
              <a:t> de confiança </a:t>
            </a:r>
            <a:r>
              <a:rPr lang="pt-BR" dirty="0" smtClean="0"/>
              <a:t>probabilística</a:t>
            </a:r>
          </a:p>
          <a:p>
            <a:r>
              <a:rPr lang="en-US" dirty="0" err="1" smtClean="0"/>
              <a:t>Seria</a:t>
            </a:r>
            <a:r>
              <a:rPr lang="en-US" dirty="0" smtClean="0"/>
              <a:t> a </a:t>
            </a:r>
            <a:r>
              <a:rPr lang="en-US" dirty="0" err="1" smtClean="0"/>
              <a:t>distância</a:t>
            </a:r>
            <a:r>
              <a:rPr lang="en-US" dirty="0" smtClean="0"/>
              <a:t> entre </a:t>
            </a:r>
            <a:r>
              <a:rPr lang="en-US" dirty="0" err="1" smtClean="0"/>
              <a:t>os</a:t>
            </a:r>
            <a:r>
              <a:rPr lang="en-US" dirty="0" smtClean="0"/>
              <a:t> </a:t>
            </a:r>
            <a:r>
              <a:rPr lang="en-US" dirty="0" err="1" smtClean="0"/>
              <a:t>valores</a:t>
            </a:r>
            <a:r>
              <a:rPr lang="en-US" dirty="0" smtClean="0"/>
              <a:t> </a:t>
            </a:r>
            <a:r>
              <a:rPr lang="en-US" dirty="0" err="1" smtClean="0"/>
              <a:t>reais</a:t>
            </a:r>
            <a:r>
              <a:rPr lang="en-US" dirty="0" smtClean="0"/>
              <a:t> e </a:t>
            </a:r>
            <a:r>
              <a:rPr lang="en-US" dirty="0" err="1" smtClean="0"/>
              <a:t>os</a:t>
            </a:r>
            <a:r>
              <a:rPr lang="en-US" dirty="0" smtClean="0"/>
              <a:t> </a:t>
            </a:r>
            <a:r>
              <a:rPr lang="en-US" dirty="0" err="1" smtClean="0"/>
              <a:t>preditos</a:t>
            </a:r>
            <a:r>
              <a:rPr lang="en-US" dirty="0" smtClean="0"/>
              <a:t> </a:t>
            </a:r>
            <a:r>
              <a:rPr lang="en-US" dirty="0" err="1" smtClean="0"/>
              <a:t>pelo</a:t>
            </a:r>
            <a:r>
              <a:rPr lang="en-US" dirty="0" smtClean="0"/>
              <a:t> </a:t>
            </a:r>
            <a:r>
              <a:rPr lang="en-US" dirty="0" err="1" smtClean="0"/>
              <a:t>modelo</a:t>
            </a:r>
            <a:endParaRPr lang="en-US" dirty="0" smtClean="0"/>
          </a:p>
          <a:p>
            <a:r>
              <a:rPr lang="en-US" dirty="0" smtClean="0"/>
              <a:t>Essa </a:t>
            </a:r>
            <a:r>
              <a:rPr lang="en-US" dirty="0" err="1" smtClean="0"/>
              <a:t>medida</a:t>
            </a:r>
            <a:r>
              <a:rPr lang="en-US" dirty="0" smtClean="0"/>
              <a:t> é </a:t>
            </a:r>
            <a:r>
              <a:rPr lang="en-US" dirty="0" err="1" smtClean="0"/>
              <a:t>utilizada</a:t>
            </a:r>
            <a:r>
              <a:rPr lang="en-US" dirty="0" smtClean="0"/>
              <a:t> </a:t>
            </a:r>
            <a:r>
              <a:rPr lang="en-US" dirty="0" err="1" smtClean="0"/>
              <a:t>como</a:t>
            </a:r>
            <a:r>
              <a:rPr lang="en-US" dirty="0" smtClean="0"/>
              <a:t> </a:t>
            </a:r>
            <a:r>
              <a:rPr lang="en-US" dirty="0" err="1" smtClean="0"/>
              <a:t>ponto</a:t>
            </a:r>
            <a:r>
              <a:rPr lang="en-US" dirty="0" smtClean="0"/>
              <a:t> de </a:t>
            </a:r>
            <a:r>
              <a:rPr lang="en-US" dirty="0" err="1" smtClean="0"/>
              <a:t>parada</a:t>
            </a:r>
            <a:r>
              <a:rPr lang="en-US" dirty="0" smtClean="0"/>
              <a:t> de </a:t>
            </a:r>
            <a:r>
              <a:rPr lang="en-US" dirty="0" err="1" smtClean="0"/>
              <a:t>treinamento</a:t>
            </a:r>
            <a:r>
              <a:rPr lang="en-US" dirty="0" smtClean="0"/>
              <a:t> de </a:t>
            </a:r>
            <a:r>
              <a:rPr lang="en-US" dirty="0" err="1" smtClean="0"/>
              <a:t>redes</a:t>
            </a:r>
            <a:r>
              <a:rPr lang="en-US" dirty="0" smtClean="0"/>
              <a:t> (</a:t>
            </a:r>
            <a:r>
              <a:rPr lang="en-US" i="1" dirty="0" smtClean="0"/>
              <a:t>early stop</a:t>
            </a:r>
            <a:r>
              <a:rPr lang="en-US" dirty="0" smtClean="0"/>
              <a:t>)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02598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/>
          <p:cNvSpPr>
            <a:spLocks noGrp="1"/>
          </p:cNvSpPr>
          <p:nvPr>
            <p:ph type="title"/>
          </p:nvPr>
        </p:nvSpPr>
        <p:spPr>
          <a:xfrm>
            <a:off x="1295400" y="503853"/>
            <a:ext cx="9601200" cy="1142385"/>
          </a:xfrm>
        </p:spPr>
        <p:txBody>
          <a:bodyPr rtlCol="0"/>
          <a:lstStyle/>
          <a:p>
            <a:pPr rtl="0"/>
            <a:r>
              <a:rPr lang="pt-BR" dirty="0"/>
              <a:t>Construção de um modelo de rede neural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673" y="1697038"/>
            <a:ext cx="4169858" cy="1231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268104" y="2555301"/>
            <a:ext cx="4572000" cy="1880217"/>
          </a:xfrm>
        </p:spPr>
        <p:txBody>
          <a:bodyPr>
            <a:normAutofit lnSpcReduction="10000"/>
          </a:bodyPr>
          <a:lstStyle/>
          <a:p>
            <a:r>
              <a:rPr lang="en-US" sz="4400" dirty="0" err="1"/>
              <a:t>Reconhecimento</a:t>
            </a:r>
            <a:r>
              <a:rPr lang="en-US" sz="4400" dirty="0"/>
              <a:t> de </a:t>
            </a:r>
            <a:r>
              <a:rPr lang="en-US" sz="4400" dirty="0" err="1"/>
              <a:t>dígitos</a:t>
            </a:r>
            <a:r>
              <a:rPr lang="en-US" sz="4400" dirty="0"/>
              <a:t> </a:t>
            </a:r>
            <a:r>
              <a:rPr lang="en-US" sz="4400" dirty="0" err="1"/>
              <a:t>manuscritos</a:t>
            </a:r>
            <a:endParaRPr lang="pt-BR" sz="4400" dirty="0"/>
          </a:p>
        </p:txBody>
      </p:sp>
      <p:sp>
        <p:nvSpPr>
          <p:cNvPr id="2" name="CaixaDeTexto 1">
            <a:extLst>
              <a:ext uri="{FF2B5EF4-FFF2-40B4-BE49-F238E27FC236}">
                <a16:creationId xmlns="" xmlns:a16="http://schemas.microsoft.com/office/drawing/2014/main" id="{4B8A7BD8-0041-4806-B847-8B1B99EC2BDB}"/>
              </a:ext>
            </a:extLst>
          </p:cNvPr>
          <p:cNvSpPr txBox="1"/>
          <p:nvPr/>
        </p:nvSpPr>
        <p:spPr>
          <a:xfrm>
            <a:off x="1295400" y="4739780"/>
            <a:ext cx="41106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2">
                    <a:lumMod val="65000"/>
                    <a:lumOff val="35000"/>
                  </a:schemeClr>
                </a:solidFill>
              </a:rPr>
              <a:t>Base MNIST</a:t>
            </a:r>
          </a:p>
          <a:p>
            <a:r>
              <a:rPr lang="pt-BR" dirty="0">
                <a:hlinkClick r:id="rId3"/>
              </a:rPr>
              <a:t>http://yann.lecun.com/exdb/mnist/</a:t>
            </a:r>
            <a:endParaRPr lang="pt-BR" dirty="0">
              <a:solidFill>
                <a:schemeClr val="tx2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="" xmlns:a16="http://schemas.microsoft.com/office/drawing/2014/main" id="{07AF30E1-6D98-4302-B822-1E4A87EA08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8028" y="2710637"/>
            <a:ext cx="3231060" cy="3214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078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D:\Usuarios\Alexandre\Documentos\BancoImagens\apertoMaos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298" y="-676319"/>
            <a:ext cx="12344400" cy="7995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/>
          <p:cNvSpPr txBox="1"/>
          <p:nvPr/>
        </p:nvSpPr>
        <p:spPr>
          <a:xfrm>
            <a:off x="867102" y="536028"/>
            <a:ext cx="852914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Servidor</a:t>
            </a:r>
            <a:r>
              <a:rPr lang="en-US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público</a:t>
            </a:r>
            <a:r>
              <a:rPr lang="en-US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? </a:t>
            </a:r>
            <a:r>
              <a:rPr lang="en-US" sz="28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Iniciativa</a:t>
            </a:r>
            <a:r>
              <a:rPr lang="en-US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privada</a:t>
            </a:r>
            <a:r>
              <a:rPr lang="en-US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? </a:t>
            </a:r>
            <a:r>
              <a:rPr lang="en-US" sz="28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Estudante</a:t>
            </a:r>
            <a:r>
              <a:rPr lang="en-US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  <a:p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Tem </a:t>
            </a:r>
            <a:r>
              <a:rPr lang="en-US" sz="28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afinidade</a:t>
            </a:r>
            <a:r>
              <a:rPr lang="en-US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com </a:t>
            </a:r>
            <a:r>
              <a:rPr lang="en-US" sz="28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programação</a:t>
            </a:r>
            <a:r>
              <a:rPr lang="en-US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  <a:p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8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Qual</a:t>
            </a:r>
            <a:r>
              <a:rPr lang="en-US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en-US" sz="28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afinidade</a:t>
            </a:r>
            <a:r>
              <a:rPr lang="en-US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com deep learning?</a:t>
            </a:r>
            <a:endParaRPr lang="pt-BR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ítu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Conteúdo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84617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Sobre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dados</a:t>
            </a:r>
            <a:endParaRPr lang="pt-BR" dirty="0"/>
          </a:p>
        </p:txBody>
      </p:sp>
      <p:sp>
        <p:nvSpPr>
          <p:cNvPr id="7" name="Espaço Reservado para Conteúdo 6"/>
          <p:cNvSpPr>
            <a:spLocks noGrp="1"/>
          </p:cNvSpPr>
          <p:nvPr>
            <p:ph sz="half" idx="2"/>
          </p:nvPr>
        </p:nvSpPr>
        <p:spPr>
          <a:xfrm>
            <a:off x="1295399" y="1966818"/>
            <a:ext cx="9719345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/>
              <a:t>60.000 amostras de imagens prontas para o treinamento </a:t>
            </a:r>
          </a:p>
          <a:p>
            <a:r>
              <a:rPr lang="pt-BR" dirty="0"/>
              <a:t>10.000 amostras para testes </a:t>
            </a:r>
          </a:p>
          <a:p>
            <a:r>
              <a:rPr lang="pt-BR" dirty="0"/>
              <a:t>Os dígitos nessa amostra foram digitalizados, normalizados pelo tamanho e centralizados em uma imagem de tamanho fixo</a:t>
            </a:r>
          </a:p>
          <a:p>
            <a:r>
              <a:rPr lang="pt-BR" dirty="0"/>
              <a:t>A imagem foi colocada no centro de uma janela de 28x28.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="" xmlns:a16="http://schemas.microsoft.com/office/drawing/2014/main" id="{A59415D1-A9C9-47B3-8693-74E939D560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2730" y="4136643"/>
            <a:ext cx="1771650" cy="176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317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1026" name="Picture 2" descr="Resultado de imagem para mnist deep learn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1329" y="1045429"/>
            <a:ext cx="7924800" cy="4276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5493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="" xmlns:a16="http://schemas.microsoft.com/office/drawing/2014/main" id="{43D4ADF4-C1EA-49BE-B4A1-F21CE70BF1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473" y="1262411"/>
            <a:ext cx="7715250" cy="1514475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="" xmlns:a16="http://schemas.microsoft.com/office/drawing/2014/main" id="{F845EBFC-7E5B-4732-B764-8768947570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473" y="2906656"/>
            <a:ext cx="7696200" cy="685800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="" xmlns:a16="http://schemas.microsoft.com/office/drawing/2014/main" id="{29EC5AED-BF13-4300-A1DE-9F5CF3CA41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473" y="3856450"/>
            <a:ext cx="7724775" cy="600075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="" xmlns:a16="http://schemas.microsoft.com/office/drawing/2014/main" id="{044FC454-85ED-47AE-96C2-1347A134B7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6523" y="4647817"/>
            <a:ext cx="7705725" cy="695325"/>
          </a:xfrm>
          <a:prstGeom prst="rect">
            <a:avLst/>
          </a:prstGeom>
        </p:spPr>
      </p:pic>
      <p:sp>
        <p:nvSpPr>
          <p:cNvPr id="14" name="Título 1">
            <a:extLst>
              <a:ext uri="{FF2B5EF4-FFF2-40B4-BE49-F238E27FC236}">
                <a16:creationId xmlns="" xmlns:a16="http://schemas.microsoft.com/office/drawing/2014/main" id="{97200C84-E192-4722-86E4-1636E7BCC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473" y="-143968"/>
            <a:ext cx="9601200" cy="1142385"/>
          </a:xfrm>
        </p:spPr>
        <p:txBody>
          <a:bodyPr/>
          <a:lstStyle/>
          <a:p>
            <a:r>
              <a:rPr lang="en-US" dirty="0" err="1"/>
              <a:t>Construindo</a:t>
            </a:r>
            <a:r>
              <a:rPr lang="en-US" dirty="0"/>
              <a:t> a rede neural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92647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="" xmlns:a16="http://schemas.microsoft.com/office/drawing/2014/main" id="{82698F66-85D3-4ECE-85E2-6C223B3FF9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710" y="1077898"/>
            <a:ext cx="7705725" cy="116205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="" xmlns:a16="http://schemas.microsoft.com/office/drawing/2014/main" id="{9A30ED86-BE98-4C4A-9EE8-4C598ADFDE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710" y="2555147"/>
            <a:ext cx="7696200" cy="83820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="" xmlns:a16="http://schemas.microsoft.com/office/drawing/2014/main" id="{486F9475-1BBF-4562-AA4F-D2D0AF9091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2710" y="3616267"/>
            <a:ext cx="7743825" cy="2238375"/>
          </a:xfrm>
          <a:prstGeom prst="rect">
            <a:avLst/>
          </a:prstGeom>
        </p:spPr>
      </p:pic>
      <p:sp>
        <p:nvSpPr>
          <p:cNvPr id="13" name="Título 1">
            <a:extLst>
              <a:ext uri="{FF2B5EF4-FFF2-40B4-BE49-F238E27FC236}">
                <a16:creationId xmlns="" xmlns:a16="http://schemas.microsoft.com/office/drawing/2014/main" id="{0F581DD9-DB4C-45D8-966D-D0F682803A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473" y="-143968"/>
            <a:ext cx="9601200" cy="1142385"/>
          </a:xfrm>
        </p:spPr>
        <p:txBody>
          <a:bodyPr/>
          <a:lstStyle/>
          <a:p>
            <a:r>
              <a:rPr lang="en-US" dirty="0" err="1"/>
              <a:t>Construindo</a:t>
            </a:r>
            <a:r>
              <a:rPr lang="en-US" dirty="0"/>
              <a:t> a rede neural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95283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>
            <a:extLst>
              <a:ext uri="{FF2B5EF4-FFF2-40B4-BE49-F238E27FC236}">
                <a16:creationId xmlns="" xmlns:a16="http://schemas.microsoft.com/office/drawing/2014/main" id="{0F581DD9-DB4C-45D8-966D-D0F682803A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473" y="-143968"/>
            <a:ext cx="9601200" cy="1142385"/>
          </a:xfrm>
        </p:spPr>
        <p:txBody>
          <a:bodyPr/>
          <a:lstStyle/>
          <a:p>
            <a:r>
              <a:rPr lang="en-US" dirty="0" err="1"/>
              <a:t>Construindo</a:t>
            </a:r>
            <a:r>
              <a:rPr lang="en-US" dirty="0"/>
              <a:t> a rede neural</a:t>
            </a:r>
            <a:endParaRPr lang="pt-BR" dirty="0"/>
          </a:p>
        </p:txBody>
      </p:sp>
      <p:pic>
        <p:nvPicPr>
          <p:cNvPr id="7" name="Imagem 6">
            <a:extLst>
              <a:ext uri="{FF2B5EF4-FFF2-40B4-BE49-F238E27FC236}">
                <a16:creationId xmlns="" xmlns:a16="http://schemas.microsoft.com/office/drawing/2014/main" id="{A48E9E37-7213-44EC-9075-8B30A4F921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473" y="1347830"/>
            <a:ext cx="7696200" cy="942975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="" xmlns:a16="http://schemas.microsoft.com/office/drawing/2014/main" id="{E4B037C2-24D9-41F8-82A1-2A3325FF43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473" y="2464005"/>
            <a:ext cx="7696200" cy="35242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="" xmlns:a16="http://schemas.microsoft.com/office/drawing/2014/main" id="{9FAD2ED9-3F48-4116-94BC-32AADFC409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473" y="3043196"/>
            <a:ext cx="771525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319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="" xmlns:a16="http://schemas.microsoft.com/office/drawing/2014/main" id="{F1B72EDE-E3D1-422D-A0C7-1830B690E1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1712126"/>
            <a:ext cx="7715250" cy="895350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="" xmlns:a16="http://schemas.microsoft.com/office/drawing/2014/main" id="{BE5020D1-8862-4BB1-91F4-0C7162E6EB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6308" y="3133725"/>
            <a:ext cx="7715250" cy="590550"/>
          </a:xfrm>
          <a:prstGeom prst="rect">
            <a:avLst/>
          </a:prstGeom>
        </p:spPr>
      </p:pic>
      <p:sp>
        <p:nvSpPr>
          <p:cNvPr id="11" name="Título 1">
            <a:extLst>
              <a:ext uri="{FF2B5EF4-FFF2-40B4-BE49-F238E27FC236}">
                <a16:creationId xmlns="" xmlns:a16="http://schemas.microsoft.com/office/drawing/2014/main" id="{812AC6FD-BD32-4C05-9480-31256CEA12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-184659"/>
            <a:ext cx="9601200" cy="1143000"/>
          </a:xfrm>
        </p:spPr>
        <p:txBody>
          <a:bodyPr/>
          <a:lstStyle/>
          <a:p>
            <a:r>
              <a:rPr lang="en-US" dirty="0" err="1"/>
              <a:t>Construindo</a:t>
            </a:r>
            <a:r>
              <a:rPr lang="en-US" dirty="0"/>
              <a:t> a rede neural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82030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r>
              <a:rPr lang="pt-BR" sz="5400" dirty="0"/>
              <a:t>Ludwig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1267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r>
              <a:rPr lang="pt-BR" sz="5400" dirty="0"/>
              <a:t>Construção de um classificador de </a:t>
            </a:r>
            <a:r>
              <a:rPr lang="pt-BR" sz="5400" dirty="0" smtClean="0"/>
              <a:t>imagens </a:t>
            </a:r>
            <a:endParaRPr lang="pt-BR" sz="5400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902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r>
              <a:rPr lang="pt-BR" sz="5400" dirty="0"/>
              <a:t>Construção de um classificador de </a:t>
            </a:r>
            <a:r>
              <a:rPr lang="pt-BR" sz="5400" dirty="0" smtClean="0"/>
              <a:t>textos</a:t>
            </a:r>
            <a:endParaRPr lang="pt-BR" sz="5400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61818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r>
              <a:rPr lang="pt-BR" sz="5400" dirty="0"/>
              <a:t>Conclusão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03747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pt-BR" sz="5600" dirty="0"/>
              <a:t>Revisão dos conceitos sobre </a:t>
            </a:r>
            <a:r>
              <a:rPr lang="pt-BR" sz="5600" i="1" dirty="0" err="1"/>
              <a:t>Deep</a:t>
            </a:r>
            <a:r>
              <a:rPr lang="pt-BR" sz="5600" i="1" dirty="0"/>
              <a:t> Learning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05644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4643120" y="3037840"/>
            <a:ext cx="76911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Obrigado!!!</a:t>
            </a:r>
          </a:p>
        </p:txBody>
      </p:sp>
    </p:spTree>
    <p:extLst>
      <p:ext uri="{BB962C8B-B14F-4D97-AF65-F5344CB8AC3E}">
        <p14:creationId xmlns:p14="http://schemas.microsoft.com/office/powerpoint/2010/main" val="1544302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Onde se posiciona o </a:t>
            </a:r>
            <a:r>
              <a:rPr lang="pt-BR" dirty="0" err="1"/>
              <a:t>Deep</a:t>
            </a:r>
            <a:r>
              <a:rPr lang="pt-BR" dirty="0"/>
              <a:t> Learning?</a:t>
            </a:r>
          </a:p>
        </p:txBody>
      </p:sp>
      <p:sp>
        <p:nvSpPr>
          <p:cNvPr id="4" name="Elipse 3"/>
          <p:cNvSpPr/>
          <p:nvPr/>
        </p:nvSpPr>
        <p:spPr>
          <a:xfrm>
            <a:off x="1569720" y="1874520"/>
            <a:ext cx="8449056" cy="4050792"/>
          </a:xfrm>
          <a:prstGeom prst="ellipse">
            <a:avLst/>
          </a:prstGeom>
          <a:ln w="254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lipse 4"/>
          <p:cNvSpPr/>
          <p:nvPr/>
        </p:nvSpPr>
        <p:spPr>
          <a:xfrm>
            <a:off x="5059680" y="2898647"/>
            <a:ext cx="4992624" cy="2194560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254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Elipse 5"/>
          <p:cNvSpPr/>
          <p:nvPr/>
        </p:nvSpPr>
        <p:spPr>
          <a:xfrm>
            <a:off x="7290816" y="3511296"/>
            <a:ext cx="2727960" cy="969264"/>
          </a:xfrm>
          <a:prstGeom prst="ellipse">
            <a:avLst/>
          </a:prstGeom>
          <a:solidFill>
            <a:schemeClr val="accent1">
              <a:lumMod val="50000"/>
              <a:alpha val="65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/>
              <a:t>Deep</a:t>
            </a:r>
            <a:r>
              <a:rPr lang="pt-BR" dirty="0"/>
              <a:t> Learning</a:t>
            </a:r>
          </a:p>
        </p:txBody>
      </p:sp>
      <p:sp>
        <p:nvSpPr>
          <p:cNvPr id="7" name="CaixaDeTexto 6"/>
          <p:cNvSpPr txBox="1"/>
          <p:nvPr/>
        </p:nvSpPr>
        <p:spPr>
          <a:xfrm>
            <a:off x="5059680" y="3672762"/>
            <a:ext cx="22311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err="1">
                <a:solidFill>
                  <a:schemeClr val="lt1"/>
                </a:solidFill>
              </a:rPr>
              <a:t>Machine</a:t>
            </a:r>
            <a:r>
              <a:rPr lang="pt-BR" dirty="0">
                <a:solidFill>
                  <a:schemeClr val="lt1"/>
                </a:solidFill>
              </a:rPr>
              <a:t> </a:t>
            </a:r>
          </a:p>
          <a:p>
            <a:pPr algn="ctr"/>
            <a:r>
              <a:rPr lang="pt-BR" dirty="0">
                <a:solidFill>
                  <a:schemeClr val="lt1"/>
                </a:solidFill>
              </a:rPr>
              <a:t>Learning</a:t>
            </a:r>
          </a:p>
        </p:txBody>
      </p:sp>
      <p:sp>
        <p:nvSpPr>
          <p:cNvPr id="8" name="CaixaDeTexto 7"/>
          <p:cNvSpPr txBox="1"/>
          <p:nvPr/>
        </p:nvSpPr>
        <p:spPr>
          <a:xfrm>
            <a:off x="1956816" y="3672761"/>
            <a:ext cx="2231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lt1"/>
                </a:solidFill>
              </a:rPr>
              <a:t>Inteligência Artificial</a:t>
            </a:r>
          </a:p>
        </p:txBody>
      </p:sp>
    </p:spTree>
    <p:extLst>
      <p:ext uri="{BB962C8B-B14F-4D97-AF65-F5344CB8AC3E}">
        <p14:creationId xmlns:p14="http://schemas.microsoft.com/office/powerpoint/2010/main" val="766169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Interesse por </a:t>
            </a:r>
            <a:r>
              <a:rPr lang="pt-BR" dirty="0" err="1"/>
              <a:t>Deep</a:t>
            </a:r>
            <a:r>
              <a:rPr lang="pt-BR" dirty="0"/>
              <a:t> Learning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760" y="1931745"/>
            <a:ext cx="10561320" cy="3676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126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Interesse por </a:t>
            </a:r>
            <a:r>
              <a:rPr lang="pt-BR" dirty="0" err="1"/>
              <a:t>Deep</a:t>
            </a:r>
            <a:r>
              <a:rPr lang="pt-BR" dirty="0"/>
              <a:t> Learning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Melhores resultados em: </a:t>
            </a:r>
          </a:p>
          <a:p>
            <a:pPr lvl="1"/>
            <a:r>
              <a:rPr lang="pt-BR" dirty="0"/>
              <a:t>Reconhecimento de fala (speech </a:t>
            </a:r>
            <a:r>
              <a:rPr lang="pt-BR" dirty="0" err="1"/>
              <a:t>recognition</a:t>
            </a:r>
            <a:r>
              <a:rPr lang="pt-BR" dirty="0"/>
              <a:t>);</a:t>
            </a:r>
          </a:p>
          <a:p>
            <a:pPr lvl="1"/>
            <a:r>
              <a:rPr lang="pt-BR" dirty="0"/>
              <a:t>Geração de conversas (speech </a:t>
            </a:r>
            <a:r>
              <a:rPr lang="pt-BR" dirty="0" err="1"/>
              <a:t>generation</a:t>
            </a:r>
            <a:r>
              <a:rPr lang="pt-BR" dirty="0"/>
              <a:t>);</a:t>
            </a:r>
          </a:p>
          <a:p>
            <a:pPr lvl="1"/>
            <a:r>
              <a:rPr lang="pt-BR" dirty="0"/>
              <a:t>Detecção de imagem;</a:t>
            </a:r>
          </a:p>
          <a:p>
            <a:pPr lvl="1"/>
            <a:r>
              <a:rPr lang="pt-BR" dirty="0"/>
              <a:t>Geração de </a:t>
            </a:r>
            <a:r>
              <a:rPr lang="pt-BR" dirty="0" smtClean="0"/>
              <a:t>imagens.</a:t>
            </a:r>
            <a:endParaRPr lang="pt-BR" dirty="0"/>
          </a:p>
          <a:p>
            <a:r>
              <a:rPr lang="pt-BR" dirty="0"/>
              <a:t>Todas apresentando características de grandes dimensionalidades.</a:t>
            </a:r>
          </a:p>
          <a:p>
            <a:pPr marL="0" indent="0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34545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Transfer style</a:t>
            </a:r>
            <a:endParaRPr lang="pt-BR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7548" y="1901387"/>
            <a:ext cx="6027617" cy="4026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667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Gerador</a:t>
            </a:r>
            <a:r>
              <a:rPr lang="en-US" dirty="0" smtClean="0"/>
              <a:t> de </a:t>
            </a:r>
            <a:r>
              <a:rPr lang="en-US" dirty="0" err="1" smtClean="0"/>
              <a:t>imagem</a:t>
            </a:r>
            <a:endParaRPr lang="pt-BR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3338" y="923268"/>
            <a:ext cx="5167476" cy="51674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CaixaDeTexto 3"/>
          <p:cNvSpPr txBox="1"/>
          <p:nvPr/>
        </p:nvSpPr>
        <p:spPr>
          <a:xfrm>
            <a:off x="677919" y="5391807"/>
            <a:ext cx="52183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hlinkClick r:id="rId3"/>
              </a:rPr>
              <a:t>https://thispersondoesnotexist.com/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3280894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Grade de Diamante 16:9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16308517_TF03031015.potx" id="{77D3BC2D-D713-489A-9D26-88797065ABE8}" vid="{BA0F8EFF-EAFB-4EE1-B40D-8468E72F0BB1}"/>
    </a:ext>
  </a:extLst>
</a:theme>
</file>

<file path=ppt/theme/theme2.xml><?xml version="1.0" encoding="utf-8"?>
<a:theme xmlns:a="http://schemas.openxmlformats.org/drawingml/2006/main" name="Tema do Office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Apresentação da grade de diamante empresarial (widescreen)</Template>
  <TotalTime>1642</TotalTime>
  <Words>632</Words>
  <Application>Microsoft Office PowerPoint</Application>
  <PresentationFormat>Widescreen</PresentationFormat>
  <Paragraphs>166</Paragraphs>
  <Slides>40</Slides>
  <Notes>11</Notes>
  <HiddenSlides>1</HiddenSlides>
  <MMClips>0</MMClips>
  <ScaleCrop>false</ScaleCrop>
  <HeadingPairs>
    <vt:vector size="6" baseType="variant">
      <vt:variant>
        <vt:lpstr>Fontes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40</vt:i4>
      </vt:variant>
    </vt:vector>
  </HeadingPairs>
  <TitlesOfParts>
    <vt:vector size="43" baseType="lpstr">
      <vt:lpstr>Arial</vt:lpstr>
      <vt:lpstr>Cambria Math</vt:lpstr>
      <vt:lpstr>Grade de Diamante 16:9</vt:lpstr>
      <vt:lpstr>Construção e Experimentação de Modelos de Deep Learning</vt:lpstr>
      <vt:lpstr>Agenda</vt:lpstr>
      <vt:lpstr>Apresentação do PowerPoint</vt:lpstr>
      <vt:lpstr>Revisão dos conceitos sobre Deep Learning</vt:lpstr>
      <vt:lpstr>Onde se posiciona o Deep Learning?</vt:lpstr>
      <vt:lpstr>Interesse por Deep Learning</vt:lpstr>
      <vt:lpstr>Interesse por Deep Learning</vt:lpstr>
      <vt:lpstr>Transfer style</vt:lpstr>
      <vt:lpstr>Gerador de imagem</vt:lpstr>
      <vt:lpstr>Machine Learning x Deep Learning</vt:lpstr>
      <vt:lpstr>Machine Learning x Deep Learning</vt:lpstr>
      <vt:lpstr>História do Deep Learning</vt:lpstr>
      <vt:lpstr>Apresentação do PowerPoint</vt:lpstr>
      <vt:lpstr>Redes neurais artificiais</vt:lpstr>
      <vt:lpstr>Apresentação do PowerPoint</vt:lpstr>
      <vt:lpstr>Representação clássica de um neurônio (perceptron)</vt:lpstr>
      <vt:lpstr>Representação clássica de um neurônio (perceptron)</vt:lpstr>
      <vt:lpstr>Representação clássica de uma rede neural</vt:lpstr>
      <vt:lpstr>Funcionamento de uma RN</vt:lpstr>
      <vt:lpstr>Frameworks para desenvolvimento de RN</vt:lpstr>
      <vt:lpstr>Componentes de uma RN</vt:lpstr>
      <vt:lpstr>Tipos de Arquitetura de Rede</vt:lpstr>
      <vt:lpstr>10 Tipos Principais </vt:lpstr>
      <vt:lpstr>Função de ativação</vt:lpstr>
      <vt:lpstr>Função de ativação</vt:lpstr>
      <vt:lpstr>Função de erro (ou função custo)</vt:lpstr>
      <vt:lpstr>Funções de otimização</vt:lpstr>
      <vt:lpstr>Acurácia x Loss</vt:lpstr>
      <vt:lpstr>Construção de um modelo de rede neural</vt:lpstr>
      <vt:lpstr>Sobre os dados</vt:lpstr>
      <vt:lpstr>Apresentação do PowerPoint</vt:lpstr>
      <vt:lpstr>Construindo a rede neural</vt:lpstr>
      <vt:lpstr>Construindo a rede neural</vt:lpstr>
      <vt:lpstr>Construindo a rede neural</vt:lpstr>
      <vt:lpstr>Construindo a rede neural</vt:lpstr>
      <vt:lpstr>Ludwig</vt:lpstr>
      <vt:lpstr>Construção de um classificador de imagens </vt:lpstr>
      <vt:lpstr>Construção de um classificador de textos</vt:lpstr>
      <vt:lpstr>Conclusão</vt:lpstr>
      <vt:lpstr>Apresentação do PowerPoint</vt:lpstr>
    </vt:vector>
  </TitlesOfParts>
  <Company>TCU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Construção e Experimentação de Modelos de Deep Learning</dc:title>
  <dc:creator>Alexandre Vaz Roriz</dc:creator>
  <cp:lastModifiedBy>Alexandre Vaz Roriz</cp:lastModifiedBy>
  <cp:revision>65</cp:revision>
  <dcterms:created xsi:type="dcterms:W3CDTF">2019-09-11T15:12:30Z</dcterms:created>
  <dcterms:modified xsi:type="dcterms:W3CDTF">2019-09-18T11:01:02Z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InternalTags">
    <vt:lpwstr/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